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8" r:id="rId3"/>
    <p:sldId id="257" r:id="rId4"/>
    <p:sldId id="258" r:id="rId5"/>
    <p:sldId id="259" r:id="rId6"/>
    <p:sldId id="260" r:id="rId7"/>
    <p:sldId id="262" r:id="rId8"/>
    <p:sldId id="275" r:id="rId9"/>
    <p:sldId id="276" r:id="rId10"/>
    <p:sldId id="277" r:id="rId11"/>
    <p:sldId id="279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0606" autoAdjust="0"/>
  </p:normalViewPr>
  <p:slideViewPr>
    <p:cSldViewPr snapToGrid="0">
      <p:cViewPr varScale="1">
        <p:scale>
          <a:sx n="73" d="100"/>
          <a:sy n="73" d="100"/>
        </p:scale>
        <p:origin x="2706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24BDBA2B-6575-4BE2-94E6-1F8FE0A1AAA5}"/>
    <pc:docChg chg="custSel modSld">
      <pc:chgData name="Kal Rabb" userId="3edf06299a4717ec" providerId="LiveId" clId="{24BDBA2B-6575-4BE2-94E6-1F8FE0A1AAA5}" dt="2018-11-18T20:00:41.431" v="36" actId="14100"/>
      <pc:docMkLst>
        <pc:docMk/>
      </pc:docMkLst>
      <pc:sldChg chg="modSp">
        <pc:chgData name="Kal Rabb" userId="3edf06299a4717ec" providerId="LiveId" clId="{24BDBA2B-6575-4BE2-94E6-1F8FE0A1AAA5}" dt="2018-11-18T19:57:09.420" v="0" actId="14100"/>
        <pc:sldMkLst>
          <pc:docMk/>
          <pc:sldMk cId="1910368245" sldId="256"/>
        </pc:sldMkLst>
        <pc:spChg chg="mod">
          <ac:chgData name="Kal Rabb" userId="3edf06299a4717ec" providerId="LiveId" clId="{24BDBA2B-6575-4BE2-94E6-1F8FE0A1AAA5}" dt="2018-11-18T19:57:09.420" v="0" actId="14100"/>
          <ac:spMkLst>
            <pc:docMk/>
            <pc:sldMk cId="1910368245" sldId="256"/>
            <ac:spMk id="24578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7:19.353" v="2" actId="14100"/>
        <pc:sldMkLst>
          <pc:docMk/>
          <pc:sldMk cId="3281963776" sldId="257"/>
        </pc:sldMkLst>
        <pc:spChg chg="mod">
          <ac:chgData name="Kal Rabb" userId="3edf06299a4717ec" providerId="LiveId" clId="{24BDBA2B-6575-4BE2-94E6-1F8FE0A1AAA5}" dt="2018-11-18T19:57:19.353" v="2" actId="14100"/>
          <ac:spMkLst>
            <pc:docMk/>
            <pc:sldMk cId="3281963776" sldId="257"/>
            <ac:spMk id="25602" creationId="{00000000-0000-0000-0000-000000000000}"/>
          </ac:spMkLst>
        </pc:spChg>
        <pc:spChg chg="mod">
          <ac:chgData name="Kal Rabb" userId="3edf06299a4717ec" providerId="LiveId" clId="{24BDBA2B-6575-4BE2-94E6-1F8FE0A1AAA5}" dt="2018-11-18T19:57:15.215" v="1" actId="14100"/>
          <ac:spMkLst>
            <pc:docMk/>
            <pc:sldMk cId="3281963776" sldId="257"/>
            <ac:spMk id="25603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7:31.415" v="5" actId="14100"/>
        <pc:sldMkLst>
          <pc:docMk/>
          <pc:sldMk cId="3187044762" sldId="258"/>
        </pc:sldMkLst>
        <pc:spChg chg="mod">
          <ac:chgData name="Kal Rabb" userId="3edf06299a4717ec" providerId="LiveId" clId="{24BDBA2B-6575-4BE2-94E6-1F8FE0A1AAA5}" dt="2018-11-18T19:57:31.415" v="5" actId="14100"/>
          <ac:spMkLst>
            <pc:docMk/>
            <pc:sldMk cId="3187044762" sldId="258"/>
            <ac:spMk id="26626" creationId="{00000000-0000-0000-0000-000000000000}"/>
          </ac:spMkLst>
        </pc:spChg>
        <pc:spChg chg="mod">
          <ac:chgData name="Kal Rabb" userId="3edf06299a4717ec" providerId="LiveId" clId="{24BDBA2B-6575-4BE2-94E6-1F8FE0A1AAA5}" dt="2018-11-18T19:57:27.609" v="4" actId="27636"/>
          <ac:spMkLst>
            <pc:docMk/>
            <pc:sldMk cId="3187044762" sldId="258"/>
            <ac:spMk id="26627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7:56.001" v="9" actId="14100"/>
        <pc:sldMkLst>
          <pc:docMk/>
          <pc:sldMk cId="425106245" sldId="259"/>
        </pc:sldMkLst>
        <pc:spChg chg="mod">
          <ac:chgData name="Kal Rabb" userId="3edf06299a4717ec" providerId="LiveId" clId="{24BDBA2B-6575-4BE2-94E6-1F8FE0A1AAA5}" dt="2018-11-18T19:57:47.892" v="7" actId="27636"/>
          <ac:spMkLst>
            <pc:docMk/>
            <pc:sldMk cId="425106245" sldId="259"/>
            <ac:spMk id="3" creationId="{00000000-0000-0000-0000-000000000000}"/>
          </ac:spMkLst>
        </pc:spChg>
        <pc:spChg chg="mod">
          <ac:chgData name="Kal Rabb" userId="3edf06299a4717ec" providerId="LiveId" clId="{24BDBA2B-6575-4BE2-94E6-1F8FE0A1AAA5}" dt="2018-11-18T19:57:56.001" v="9" actId="14100"/>
          <ac:spMkLst>
            <pc:docMk/>
            <pc:sldMk cId="425106245" sldId="259"/>
            <ac:spMk id="27650" creationId="{00000000-0000-0000-0000-000000000000}"/>
          </ac:spMkLst>
        </pc:spChg>
        <pc:picChg chg="mod">
          <ac:chgData name="Kal Rabb" userId="3edf06299a4717ec" providerId="LiveId" clId="{24BDBA2B-6575-4BE2-94E6-1F8FE0A1AAA5}" dt="2018-11-18T19:57:51.724" v="8" actId="1076"/>
          <ac:picMkLst>
            <pc:docMk/>
            <pc:sldMk cId="425106245" sldId="259"/>
            <ac:picMk id="27653" creationId="{00000000-0000-0000-0000-000000000000}"/>
          </ac:picMkLst>
        </pc:picChg>
      </pc:sldChg>
      <pc:sldChg chg="modSp">
        <pc:chgData name="Kal Rabb" userId="3edf06299a4717ec" providerId="LiveId" clId="{24BDBA2B-6575-4BE2-94E6-1F8FE0A1AAA5}" dt="2018-11-18T19:58:31.794" v="14" actId="1076"/>
        <pc:sldMkLst>
          <pc:docMk/>
          <pc:sldMk cId="132920454" sldId="260"/>
        </pc:sldMkLst>
        <pc:spChg chg="mod">
          <ac:chgData name="Kal Rabb" userId="3edf06299a4717ec" providerId="LiveId" clId="{24BDBA2B-6575-4BE2-94E6-1F8FE0A1AAA5}" dt="2018-11-18T19:58:17.629" v="12" actId="27636"/>
          <ac:spMkLst>
            <pc:docMk/>
            <pc:sldMk cId="132920454" sldId="260"/>
            <ac:spMk id="3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11.855" v="10" actId="14100"/>
          <ac:spMkLst>
            <pc:docMk/>
            <pc:sldMk cId="132920454" sldId="260"/>
            <ac:spMk id="4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16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17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20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22.400" v="13" actId="1076"/>
          <ac:spMkLst>
            <pc:docMk/>
            <pc:sldMk cId="132920454" sldId="260"/>
            <ac:spMk id="21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22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23" creationId="{00000000-0000-0000-0000-000000000000}"/>
          </ac:spMkLst>
        </pc:spChg>
        <pc:grpChg chg="mod">
          <ac:chgData name="Kal Rabb" userId="3edf06299a4717ec" providerId="LiveId" clId="{24BDBA2B-6575-4BE2-94E6-1F8FE0A1AAA5}" dt="2018-11-18T19:58:31.794" v="14" actId="1076"/>
          <ac:grpSpMkLst>
            <pc:docMk/>
            <pc:sldMk cId="132920454" sldId="260"/>
            <ac:grpSpMk id="15" creationId="{00000000-0000-0000-0000-000000000000}"/>
          </ac:grpSpMkLst>
        </pc:grpChg>
        <pc:cxnChg chg="mod">
          <ac:chgData name="Kal Rabb" userId="3edf06299a4717ec" providerId="LiveId" clId="{24BDBA2B-6575-4BE2-94E6-1F8FE0A1AAA5}" dt="2018-11-18T19:58:31.794" v="14" actId="1076"/>
          <ac:cxnSpMkLst>
            <pc:docMk/>
            <pc:sldMk cId="132920454" sldId="260"/>
            <ac:cxnSpMk id="18" creationId="{00000000-0000-0000-0000-000000000000}"/>
          </ac:cxnSpMkLst>
        </pc:cxnChg>
        <pc:cxnChg chg="mod">
          <ac:chgData name="Kal Rabb" userId="3edf06299a4717ec" providerId="LiveId" clId="{24BDBA2B-6575-4BE2-94E6-1F8FE0A1AAA5}" dt="2018-11-18T19:58:31.794" v="14" actId="1076"/>
          <ac:cxnSpMkLst>
            <pc:docMk/>
            <pc:sldMk cId="132920454" sldId="260"/>
            <ac:cxnSpMk id="19" creationId="{00000000-0000-0000-0000-000000000000}"/>
          </ac:cxnSpMkLst>
        </pc:cxnChg>
      </pc:sldChg>
      <pc:sldChg chg="modSp">
        <pc:chgData name="Kal Rabb" userId="3edf06299a4717ec" providerId="LiveId" clId="{24BDBA2B-6575-4BE2-94E6-1F8FE0A1AAA5}" dt="2018-11-18T19:58:40.655" v="15" actId="14100"/>
        <pc:sldMkLst>
          <pc:docMk/>
          <pc:sldMk cId="19394268" sldId="261"/>
        </pc:sldMkLst>
        <pc:spChg chg="mod">
          <ac:chgData name="Kal Rabb" userId="3edf06299a4717ec" providerId="LiveId" clId="{24BDBA2B-6575-4BE2-94E6-1F8FE0A1AAA5}" dt="2018-11-18T19:58:40.655" v="15" actId="14100"/>
          <ac:spMkLst>
            <pc:docMk/>
            <pc:sldMk cId="19394268" sldId="261"/>
            <ac:spMk id="2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9:02" v="19" actId="1076"/>
        <pc:sldMkLst>
          <pc:docMk/>
          <pc:sldMk cId="1332802791" sldId="262"/>
        </pc:sldMkLst>
        <pc:spChg chg="mod">
          <ac:chgData name="Kal Rabb" userId="3edf06299a4717ec" providerId="LiveId" clId="{24BDBA2B-6575-4BE2-94E6-1F8FE0A1AAA5}" dt="2018-11-18T19:58:53.685" v="16" actId="14100"/>
          <ac:spMkLst>
            <pc:docMk/>
            <pc:sldMk cId="1332802791" sldId="262"/>
            <ac:spMk id="27650" creationId="{00000000-0000-0000-0000-000000000000}"/>
          </ac:spMkLst>
        </pc:spChg>
        <pc:picChg chg="mod">
          <ac:chgData name="Kal Rabb" userId="3edf06299a4717ec" providerId="LiveId" clId="{24BDBA2B-6575-4BE2-94E6-1F8FE0A1AAA5}" dt="2018-11-18T19:59:02" v="19" actId="1076"/>
          <ac:picMkLst>
            <pc:docMk/>
            <pc:sldMk cId="1332802791" sldId="262"/>
            <ac:picMk id="27652" creationId="{00000000-0000-0000-0000-000000000000}"/>
          </ac:picMkLst>
        </pc:picChg>
      </pc:sldChg>
      <pc:sldChg chg="modSp">
        <pc:chgData name="Kal Rabb" userId="3edf06299a4717ec" providerId="LiveId" clId="{24BDBA2B-6575-4BE2-94E6-1F8FE0A1AAA5}" dt="2018-11-18T19:59:23.452" v="22" actId="14100"/>
        <pc:sldMkLst>
          <pc:docMk/>
          <pc:sldMk cId="1954661702" sldId="263"/>
        </pc:sldMkLst>
        <pc:spChg chg="mod">
          <ac:chgData name="Kal Rabb" userId="3edf06299a4717ec" providerId="LiveId" clId="{24BDBA2B-6575-4BE2-94E6-1F8FE0A1AAA5}" dt="2018-11-18T19:59:11.131" v="20" actId="14100"/>
          <ac:spMkLst>
            <pc:docMk/>
            <pc:sldMk cId="1954661702" sldId="263"/>
            <ac:spMk id="21507" creationId="{00000000-0000-0000-0000-000000000000}"/>
          </ac:spMkLst>
        </pc:spChg>
        <pc:spChg chg="mod">
          <ac:chgData name="Kal Rabb" userId="3edf06299a4717ec" providerId="LiveId" clId="{24BDBA2B-6575-4BE2-94E6-1F8FE0A1AAA5}" dt="2018-11-18T19:59:23.452" v="22" actId="14100"/>
          <ac:spMkLst>
            <pc:docMk/>
            <pc:sldMk cId="1954661702" sldId="263"/>
            <ac:spMk id="28674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9:44.095" v="25" actId="1076"/>
        <pc:sldMkLst>
          <pc:docMk/>
          <pc:sldMk cId="1146180591" sldId="264"/>
        </pc:sldMkLst>
        <pc:spChg chg="mod">
          <ac:chgData name="Kal Rabb" userId="3edf06299a4717ec" providerId="LiveId" clId="{24BDBA2B-6575-4BE2-94E6-1F8FE0A1AAA5}" dt="2018-11-18T19:59:34.401" v="23" actId="14100"/>
          <ac:spMkLst>
            <pc:docMk/>
            <pc:sldMk cId="1146180591" sldId="264"/>
            <ac:spMk id="29699" creationId="{00000000-0000-0000-0000-000000000000}"/>
          </ac:spMkLst>
        </pc:spChg>
        <pc:spChg chg="mod">
          <ac:chgData name="Kal Rabb" userId="3edf06299a4717ec" providerId="LiveId" clId="{24BDBA2B-6575-4BE2-94E6-1F8FE0A1AAA5}" dt="2018-11-18T19:59:44.095" v="25" actId="1076"/>
          <ac:spMkLst>
            <pc:docMk/>
            <pc:sldMk cId="1146180591" sldId="264"/>
            <ac:spMk id="29700" creationId="{00000000-0000-0000-0000-000000000000}"/>
          </ac:spMkLst>
        </pc:spChg>
        <pc:picChg chg="mod">
          <ac:chgData name="Kal Rabb" userId="3edf06299a4717ec" providerId="LiveId" clId="{24BDBA2B-6575-4BE2-94E6-1F8FE0A1AAA5}" dt="2018-11-18T19:59:40.212" v="24" actId="1076"/>
          <ac:picMkLst>
            <pc:docMk/>
            <pc:sldMk cId="1146180591" sldId="264"/>
            <ac:picMk id="29698" creationId="{00000000-0000-0000-0000-000000000000}"/>
          </ac:picMkLst>
        </pc:picChg>
      </pc:sldChg>
      <pc:sldChg chg="modSp">
        <pc:chgData name="Kal Rabb" userId="3edf06299a4717ec" providerId="LiveId" clId="{24BDBA2B-6575-4BE2-94E6-1F8FE0A1AAA5}" dt="2018-11-18T19:59:54.735" v="28" actId="14100"/>
        <pc:sldMkLst>
          <pc:docMk/>
          <pc:sldMk cId="162645995" sldId="265"/>
        </pc:sldMkLst>
        <pc:spChg chg="mod">
          <ac:chgData name="Kal Rabb" userId="3edf06299a4717ec" providerId="LiveId" clId="{24BDBA2B-6575-4BE2-94E6-1F8FE0A1AAA5}" dt="2018-11-18T19:59:54.735" v="28" actId="14100"/>
          <ac:spMkLst>
            <pc:docMk/>
            <pc:sldMk cId="162645995" sldId="265"/>
            <ac:spMk id="30722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02.695" v="30" actId="27636"/>
        <pc:sldMkLst>
          <pc:docMk/>
          <pc:sldMk cId="3339052022" sldId="266"/>
        </pc:sldMkLst>
        <pc:spChg chg="mod">
          <ac:chgData name="Kal Rabb" userId="3edf06299a4717ec" providerId="LiveId" clId="{24BDBA2B-6575-4BE2-94E6-1F8FE0A1AAA5}" dt="2018-11-18T20:00:02.695" v="30" actId="27636"/>
          <ac:spMkLst>
            <pc:docMk/>
            <pc:sldMk cId="3339052022" sldId="266"/>
            <ac:spMk id="31746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09.048" v="31" actId="14100"/>
        <pc:sldMkLst>
          <pc:docMk/>
          <pc:sldMk cId="2845089354" sldId="267"/>
        </pc:sldMkLst>
        <pc:spChg chg="mod">
          <ac:chgData name="Kal Rabb" userId="3edf06299a4717ec" providerId="LiveId" clId="{24BDBA2B-6575-4BE2-94E6-1F8FE0A1AAA5}" dt="2018-11-18T20:00:09.048" v="31" actId="14100"/>
          <ac:spMkLst>
            <pc:docMk/>
            <pc:sldMk cId="2845089354" sldId="267"/>
            <ac:spMk id="2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22.520" v="33" actId="1076"/>
        <pc:sldMkLst>
          <pc:docMk/>
          <pc:sldMk cId="2259661807" sldId="268"/>
        </pc:sldMkLst>
        <pc:spChg chg="mod">
          <ac:chgData name="Kal Rabb" userId="3edf06299a4717ec" providerId="LiveId" clId="{24BDBA2B-6575-4BE2-94E6-1F8FE0A1AAA5}" dt="2018-11-18T20:00:17.419" v="32" actId="14100"/>
          <ac:spMkLst>
            <pc:docMk/>
            <pc:sldMk cId="2259661807" sldId="268"/>
            <ac:spMk id="32770" creationId="{00000000-0000-0000-0000-000000000000}"/>
          </ac:spMkLst>
        </pc:spChg>
        <pc:spChg chg="mod">
          <ac:chgData name="Kal Rabb" userId="3edf06299a4717ec" providerId="LiveId" clId="{24BDBA2B-6575-4BE2-94E6-1F8FE0A1AAA5}" dt="2018-11-18T20:00:22.520" v="33" actId="1076"/>
          <ac:spMkLst>
            <pc:docMk/>
            <pc:sldMk cId="2259661807" sldId="268"/>
            <ac:spMk id="32771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30.447" v="34" actId="14100"/>
        <pc:sldMkLst>
          <pc:docMk/>
          <pc:sldMk cId="3070203678" sldId="269"/>
        </pc:sldMkLst>
        <pc:spChg chg="mod">
          <ac:chgData name="Kal Rabb" userId="3edf06299a4717ec" providerId="LiveId" clId="{24BDBA2B-6575-4BE2-94E6-1F8FE0A1AAA5}" dt="2018-11-18T20:00:30.447" v="34" actId="14100"/>
          <ac:spMkLst>
            <pc:docMk/>
            <pc:sldMk cId="3070203678" sldId="269"/>
            <ac:spMk id="33794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41.431" v="36" actId="14100"/>
        <pc:sldMkLst>
          <pc:docMk/>
          <pc:sldMk cId="2703781891" sldId="270"/>
        </pc:sldMkLst>
        <pc:spChg chg="mod">
          <ac:chgData name="Kal Rabb" userId="3edf06299a4717ec" providerId="LiveId" clId="{24BDBA2B-6575-4BE2-94E6-1F8FE0A1AAA5}" dt="2018-11-18T20:00:41.431" v="36" actId="14100"/>
          <ac:spMkLst>
            <pc:docMk/>
            <pc:sldMk cId="2703781891" sldId="270"/>
            <ac:spMk id="34818" creationId="{00000000-0000-0000-0000-000000000000}"/>
          </ac:spMkLst>
        </pc:spChg>
        <pc:spChg chg="mod">
          <ac:chgData name="Kal Rabb" userId="3edf06299a4717ec" providerId="LiveId" clId="{24BDBA2B-6575-4BE2-94E6-1F8FE0A1AAA5}" dt="2018-11-18T20:00:37.633" v="35" actId="14100"/>
          <ac:spMkLst>
            <pc:docMk/>
            <pc:sldMk cId="2703781891" sldId="270"/>
            <ac:spMk id="34819" creationId="{00000000-0000-0000-0000-000000000000}"/>
          </ac:spMkLst>
        </pc:spChg>
      </pc:sldChg>
    </pc:docChg>
  </pc:docChgLst>
  <pc:docChgLst>
    <pc:chgData name="Kal Rabb" userId="3edf06299a4717ec" providerId="LiveId" clId="{C50064C1-1228-4A19-90A2-67F250E2BC55}"/>
    <pc:docChg chg="custSel addSld modSld">
      <pc:chgData name="Kal Rabb" userId="3edf06299a4717ec" providerId="LiveId" clId="{C50064C1-1228-4A19-90A2-67F250E2BC55}" dt="2020-08-09T12:33:59.923" v="537" actId="20577"/>
      <pc:docMkLst>
        <pc:docMk/>
      </pc:docMkLst>
      <pc:sldChg chg="modSp mod">
        <pc:chgData name="Kal Rabb" userId="3edf06299a4717ec" providerId="LiveId" clId="{C50064C1-1228-4A19-90A2-67F250E2BC55}" dt="2020-08-09T12:29:01.146" v="42" actId="115"/>
        <pc:sldMkLst>
          <pc:docMk/>
          <pc:sldMk cId="3281963776" sldId="257"/>
        </pc:sldMkLst>
        <pc:spChg chg="mod">
          <ac:chgData name="Kal Rabb" userId="3edf06299a4717ec" providerId="LiveId" clId="{C50064C1-1228-4A19-90A2-67F250E2BC55}" dt="2020-08-09T12:29:01.146" v="42" actId="115"/>
          <ac:spMkLst>
            <pc:docMk/>
            <pc:sldMk cId="3281963776" sldId="257"/>
            <ac:spMk id="25603" creationId="{00000000-0000-0000-0000-000000000000}"/>
          </ac:spMkLst>
        </pc:spChg>
      </pc:sldChg>
      <pc:sldChg chg="modSp mod">
        <pc:chgData name="Kal Rabb" userId="3edf06299a4717ec" providerId="LiveId" clId="{C50064C1-1228-4A19-90A2-67F250E2BC55}" dt="2020-08-09T12:30:32.737" v="84" actId="20577"/>
        <pc:sldMkLst>
          <pc:docMk/>
          <pc:sldMk cId="162645995" sldId="265"/>
        </pc:sldMkLst>
        <pc:spChg chg="mod">
          <ac:chgData name="Kal Rabb" userId="3edf06299a4717ec" providerId="LiveId" clId="{C50064C1-1228-4A19-90A2-67F250E2BC55}" dt="2020-08-09T12:30:32.737" v="84" actId="20577"/>
          <ac:spMkLst>
            <pc:docMk/>
            <pc:sldMk cId="162645995" sldId="265"/>
            <ac:spMk id="30723" creationId="{00000000-0000-0000-0000-000000000000}"/>
          </ac:spMkLst>
        </pc:spChg>
      </pc:sldChg>
      <pc:sldChg chg="modSp new mod">
        <pc:chgData name="Kal Rabb" userId="3edf06299a4717ec" providerId="LiveId" clId="{C50064C1-1228-4A19-90A2-67F250E2BC55}" dt="2020-08-09T12:33:59.923" v="537" actId="20577"/>
        <pc:sldMkLst>
          <pc:docMk/>
          <pc:sldMk cId="2258256583" sldId="272"/>
        </pc:sldMkLst>
        <pc:spChg chg="mod">
          <ac:chgData name="Kal Rabb" userId="3edf06299a4717ec" providerId="LiveId" clId="{C50064C1-1228-4A19-90A2-67F250E2BC55}" dt="2020-08-09T12:31:24.582" v="118" actId="20577"/>
          <ac:spMkLst>
            <pc:docMk/>
            <pc:sldMk cId="2258256583" sldId="272"/>
            <ac:spMk id="2" creationId="{209FBA4D-89B5-4386-878F-39E7A1CAD503}"/>
          </ac:spMkLst>
        </pc:spChg>
        <pc:spChg chg="mod">
          <ac:chgData name="Kal Rabb" userId="3edf06299a4717ec" providerId="LiveId" clId="{C50064C1-1228-4A19-90A2-67F250E2BC55}" dt="2020-08-09T12:33:59.923" v="537" actId="20577"/>
          <ac:spMkLst>
            <pc:docMk/>
            <pc:sldMk cId="2258256583" sldId="272"/>
            <ac:spMk id="3" creationId="{35BC6A78-A74F-446F-AD3B-F422AE724579}"/>
          </ac:spMkLst>
        </pc:spChg>
      </pc:sldChg>
    </pc:docChg>
  </pc:docChgLst>
  <pc:docChgLst>
    <pc:chgData name="Kal Rabb" userId="3edf06299a4717ec" providerId="LiveId" clId="{DAA08708-E353-46DD-BC49-5F72B82AC358}"/>
    <pc:docChg chg="undo custSel addSld modSld">
      <pc:chgData name="Kal Rabb" userId="3edf06299a4717ec" providerId="LiveId" clId="{DAA08708-E353-46DD-BC49-5F72B82AC358}" dt="2020-07-16T14:52:51.288" v="440" actId="20577"/>
      <pc:docMkLst>
        <pc:docMk/>
      </pc:docMkLst>
      <pc:sldChg chg="modSp mod">
        <pc:chgData name="Kal Rabb" userId="3edf06299a4717ec" providerId="LiveId" clId="{DAA08708-E353-46DD-BC49-5F72B82AC358}" dt="2020-07-16T14:27:58.863" v="57" actId="20577"/>
        <pc:sldMkLst>
          <pc:docMk/>
          <pc:sldMk cId="3281963776" sldId="257"/>
        </pc:sldMkLst>
        <pc:spChg chg="mod">
          <ac:chgData name="Kal Rabb" userId="3edf06299a4717ec" providerId="LiveId" clId="{DAA08708-E353-46DD-BC49-5F72B82AC358}" dt="2020-07-16T12:45:56.325" v="1" actId="14100"/>
          <ac:spMkLst>
            <pc:docMk/>
            <pc:sldMk cId="3281963776" sldId="257"/>
            <ac:spMk id="25602" creationId="{00000000-0000-0000-0000-000000000000}"/>
          </ac:spMkLst>
        </pc:spChg>
        <pc:spChg chg="mod">
          <ac:chgData name="Kal Rabb" userId="3edf06299a4717ec" providerId="LiveId" clId="{DAA08708-E353-46DD-BC49-5F72B82AC358}" dt="2020-07-16T14:27:58.863" v="57" actId="20577"/>
          <ac:spMkLst>
            <pc:docMk/>
            <pc:sldMk cId="3281963776" sldId="257"/>
            <ac:spMk id="25603" creationId="{00000000-0000-0000-0000-000000000000}"/>
          </ac:spMkLst>
        </pc:spChg>
      </pc:sldChg>
      <pc:sldChg chg="modSp mod">
        <pc:chgData name="Kal Rabb" userId="3edf06299a4717ec" providerId="LiveId" clId="{DAA08708-E353-46DD-BC49-5F72B82AC358}" dt="2020-07-16T12:45:52.073" v="0" actId="14100"/>
        <pc:sldMkLst>
          <pc:docMk/>
          <pc:sldMk cId="3187044762" sldId="258"/>
        </pc:sldMkLst>
        <pc:spChg chg="mod">
          <ac:chgData name="Kal Rabb" userId="3edf06299a4717ec" providerId="LiveId" clId="{DAA08708-E353-46DD-BC49-5F72B82AC358}" dt="2020-07-16T12:45:52.073" v="0" actId="14100"/>
          <ac:spMkLst>
            <pc:docMk/>
            <pc:sldMk cId="3187044762" sldId="258"/>
            <ac:spMk id="26626" creationId="{00000000-0000-0000-0000-000000000000}"/>
          </ac:spMkLst>
        </pc:spChg>
      </pc:sldChg>
      <pc:sldChg chg="modSp mod">
        <pc:chgData name="Kal Rabb" userId="3edf06299a4717ec" providerId="LiveId" clId="{DAA08708-E353-46DD-BC49-5F72B82AC358}" dt="2020-07-16T12:46:13.616" v="3" actId="14100"/>
        <pc:sldMkLst>
          <pc:docMk/>
          <pc:sldMk cId="162645995" sldId="265"/>
        </pc:sldMkLst>
        <pc:spChg chg="mod">
          <ac:chgData name="Kal Rabb" userId="3edf06299a4717ec" providerId="LiveId" clId="{DAA08708-E353-46DD-BC49-5F72B82AC358}" dt="2020-07-16T12:46:13.616" v="3" actId="14100"/>
          <ac:spMkLst>
            <pc:docMk/>
            <pc:sldMk cId="162645995" sldId="265"/>
            <ac:spMk id="30722" creationId="{00000000-0000-0000-0000-000000000000}"/>
          </ac:spMkLst>
        </pc:spChg>
      </pc:sldChg>
      <pc:sldChg chg="modSp new mod">
        <pc:chgData name="Kal Rabb" userId="3edf06299a4717ec" providerId="LiveId" clId="{DAA08708-E353-46DD-BC49-5F72B82AC358}" dt="2020-07-16T14:52:51.288" v="440" actId="20577"/>
        <pc:sldMkLst>
          <pc:docMk/>
          <pc:sldMk cId="1329042098" sldId="271"/>
        </pc:sldMkLst>
        <pc:spChg chg="mod">
          <ac:chgData name="Kal Rabb" userId="3edf06299a4717ec" providerId="LiveId" clId="{DAA08708-E353-46DD-BC49-5F72B82AC358}" dt="2020-07-16T14:49:29.113" v="81" actId="5793"/>
          <ac:spMkLst>
            <pc:docMk/>
            <pc:sldMk cId="1329042098" sldId="271"/>
            <ac:spMk id="2" creationId="{9B3DF157-B1D6-4567-861B-FD01D84799BA}"/>
          </ac:spMkLst>
        </pc:spChg>
        <pc:spChg chg="mod">
          <ac:chgData name="Kal Rabb" userId="3edf06299a4717ec" providerId="LiveId" clId="{DAA08708-E353-46DD-BC49-5F72B82AC358}" dt="2020-07-16T14:52:51.288" v="440" actId="20577"/>
          <ac:spMkLst>
            <pc:docMk/>
            <pc:sldMk cId="1329042098" sldId="271"/>
            <ac:spMk id="3" creationId="{7EF1E674-A171-4549-8B97-E6998655C58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could this apply to Project 2?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658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Alpha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442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Lambda</a:t>
            </a:r>
          </a:p>
          <a:p>
            <a:r>
              <a:rPr lang="en-US" dirty="0"/>
              <a:t>Mu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046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Lambda</a:t>
            </a:r>
          </a:p>
          <a:p>
            <a:r>
              <a:rPr lang="en-US" dirty="0"/>
              <a:t>Mu</a:t>
            </a:r>
          </a:p>
          <a:p>
            <a:r>
              <a:rPr lang="en-US" dirty="0"/>
              <a:t>Rho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416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</a:t>
            </a:r>
          </a:p>
          <a:p>
            <a:r>
              <a:rPr lang="en-US" dirty="0"/>
              <a:t>lambda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91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</a:t>
            </a:r>
          </a:p>
          <a:p>
            <a:r>
              <a:rPr lang="en-US" dirty="0"/>
              <a:t>Lambda</a:t>
            </a:r>
          </a:p>
          <a:p>
            <a:r>
              <a:rPr lang="en-US" dirty="0"/>
              <a:t>Rho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266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 / D / 1 – Poisson / Deterministic / 1 Server</a:t>
            </a:r>
          </a:p>
          <a:p>
            <a:endParaRPr lang="en-US" dirty="0"/>
          </a:p>
          <a:p>
            <a:r>
              <a:rPr lang="en-US" dirty="0"/>
              <a:t>Mu</a:t>
            </a:r>
          </a:p>
          <a:p>
            <a:r>
              <a:rPr lang="en-US" dirty="0"/>
              <a:t>Lambda</a:t>
            </a:r>
          </a:p>
          <a:p>
            <a:r>
              <a:rPr lang="en-US" dirty="0"/>
              <a:t>Rho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417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 / D / 1 – Poisson / Deterministic / 1 Server</a:t>
            </a:r>
          </a:p>
          <a:p>
            <a:endParaRPr lang="en-US" dirty="0"/>
          </a:p>
          <a:p>
            <a:r>
              <a:rPr lang="en-US" dirty="0"/>
              <a:t>Mu</a:t>
            </a:r>
          </a:p>
          <a:p>
            <a:r>
              <a:rPr lang="en-US" dirty="0"/>
              <a:t>Lambda</a:t>
            </a:r>
          </a:p>
          <a:p>
            <a:r>
              <a:rPr lang="en-US" dirty="0"/>
              <a:t>Rho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118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 – latency</a:t>
            </a:r>
          </a:p>
          <a:p>
            <a:r>
              <a:rPr lang="en-US" altLang="en-US" sz="1200" dirty="0"/>
              <a:t>H = {pipelines that have </a:t>
            </a:r>
            <a:r>
              <a:rPr lang="en-US" altLang="en-US" sz="1200" i="1" dirty="0"/>
              <a:t>all</a:t>
            </a:r>
            <a:r>
              <a:rPr lang="en-US" altLang="en-US" sz="1200" dirty="0"/>
              <a:t> of their processes with priority greater than </a:t>
            </a:r>
            <a:r>
              <a:rPr lang="en-US" altLang="en-US" sz="1200" dirty="0" err="1"/>
              <a:t>LowP</a:t>
            </a:r>
            <a:r>
              <a:rPr lang="en-US" altLang="en-US" sz="1200" baseline="-25000" dirty="0" err="1"/>
              <a:t>i</a:t>
            </a:r>
            <a:r>
              <a:rPr lang="en-US" altLang="en-US" sz="1200" dirty="0"/>
              <a:t> }</a:t>
            </a:r>
          </a:p>
          <a:p>
            <a:r>
              <a:rPr lang="en-US" altLang="en-US" sz="1200" dirty="0"/>
              <a:t>HL = { pipelines that start with processes of priority greater than </a:t>
            </a:r>
            <a:r>
              <a:rPr lang="en-US" altLang="en-US" sz="1200" dirty="0" err="1"/>
              <a:t>LowP</a:t>
            </a:r>
            <a:r>
              <a:rPr lang="en-US" altLang="en-US" sz="1200" baseline="-25000" dirty="0" err="1"/>
              <a:t>i</a:t>
            </a:r>
            <a:r>
              <a:rPr lang="en-US" altLang="en-US" sz="1200" dirty="0"/>
              <a:t> but eventually drop below </a:t>
            </a:r>
            <a:r>
              <a:rPr lang="en-US" altLang="en-US" sz="1200" dirty="0" err="1"/>
              <a:t>LowP</a:t>
            </a:r>
            <a:r>
              <a:rPr lang="en-US" altLang="en-US" sz="1200" baseline="-25000" dirty="0" err="1"/>
              <a:t>i</a:t>
            </a:r>
            <a:r>
              <a:rPr lang="en-US" altLang="en-US" sz="1200" baseline="-25000" dirty="0"/>
              <a:t> </a:t>
            </a:r>
            <a:r>
              <a:rPr lang="en-US" altLang="en-US" sz="1200" dirty="0"/>
              <a:t>}</a:t>
            </a:r>
          </a:p>
          <a:p>
            <a:r>
              <a:rPr lang="en-US" altLang="en-US" sz="1200" dirty="0"/>
              <a:t>LH  = { pipelines that start with processes of priority lower than </a:t>
            </a:r>
            <a:r>
              <a:rPr lang="en-US" altLang="en-US" sz="1200" dirty="0" err="1"/>
              <a:t>LowP</a:t>
            </a:r>
            <a:r>
              <a:rPr lang="en-US" altLang="en-US" sz="1200" baseline="-25000" dirty="0" err="1"/>
              <a:t>i</a:t>
            </a:r>
            <a:r>
              <a:rPr lang="en-US" altLang="en-US" sz="1200" dirty="0"/>
              <a:t> but eventually rise above </a:t>
            </a:r>
            <a:r>
              <a:rPr lang="en-US" altLang="en-US" sz="1200" dirty="0" err="1"/>
              <a:t>LowP</a:t>
            </a:r>
            <a:r>
              <a:rPr lang="en-US" altLang="en-US" sz="1200" baseline="-25000" dirty="0" err="1"/>
              <a:t>i</a:t>
            </a:r>
            <a:r>
              <a:rPr lang="en-US" altLang="en-US" sz="1200" baseline="-25000" dirty="0"/>
              <a:t> </a:t>
            </a:r>
            <a:r>
              <a:rPr lang="en-US" altLang="en-US" sz="1200" dirty="0"/>
              <a:t>}</a:t>
            </a:r>
          </a:p>
          <a:p>
            <a:r>
              <a:rPr lang="en-US" altLang="en-US" sz="1200" dirty="0"/>
              <a:t>C = Computational Requirement</a:t>
            </a:r>
          </a:p>
          <a:p>
            <a:r>
              <a:rPr lang="en-US" altLang="en-US" sz="1200" dirty="0"/>
              <a:t>T = Time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613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jmt.sourceforge.ne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ctrTitle"/>
          </p:nvPr>
        </p:nvSpPr>
        <p:spPr>
          <a:xfrm>
            <a:off x="695195" y="626301"/>
            <a:ext cx="5750055" cy="197084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Quantitative Analysis</a:t>
            </a:r>
          </a:p>
        </p:txBody>
      </p:sp>
      <p:sp>
        <p:nvSpPr>
          <p:cNvPr id="24579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368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71EA3F-8ABD-41F4-BF2B-7E82E846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M/D/1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E07B933-D766-4E35-B34B-E8354DC094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2959" y="3086489"/>
                <a:ext cx="7543801" cy="278260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Starbucks customers arrive at a rate of 20 per hour and take 2 minutes to serve.</a:t>
                </a:r>
              </a:p>
              <a:p>
                <a:r>
                  <a:rPr lang="en-US" b="1" dirty="0">
                    <a:sym typeface="Symbol"/>
                  </a:rPr>
                  <a:t> = </a:t>
                </a:r>
                <a:r>
                  <a:rPr lang="en-US" b="1" dirty="0"/>
                  <a:t>30 customers/hour</a:t>
                </a:r>
                <a:r>
                  <a:rPr lang="en-US" dirty="0"/>
                  <a:t>; </a:t>
                </a:r>
                <a:r>
                  <a:rPr lang="en-US" b="1" dirty="0">
                    <a:sym typeface="Symbol"/>
                  </a:rPr>
                  <a:t> = 20 customers/hour; </a:t>
                </a:r>
                <a:r>
                  <a:rPr lang="el-GR" b="1" dirty="0">
                    <a:sym typeface="Symbol"/>
                  </a:rPr>
                  <a:t>ρ</a:t>
                </a:r>
                <a:r>
                  <a:rPr lang="en-US" b="1" dirty="0">
                    <a:sym typeface="Symbol"/>
                  </a:rPr>
                  <a:t> = 2/3</a:t>
                </a:r>
              </a:p>
              <a:p>
                <a:r>
                  <a:rPr lang="en-US" b="1" dirty="0">
                    <a:sym typeface="Symbol"/>
                  </a:rPr>
                  <a:t>E(m) = Estimated Average Queue Length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sym typeface="Symbol"/>
                              </a:rPr>
                              <m:t>𝟐</m:t>
                            </m:r>
                            <m:r>
                              <m:rPr>
                                <m:nor/>
                              </m:rPr>
                              <a:rPr lang="el-GR" b="1" dirty="0">
                                <a:sym typeface="Symbol"/>
                              </a:rPr>
                              <m:t>ρ</m:t>
                            </m:r>
                            <m:r>
                              <m:rPr>
                                <m:nor/>
                              </m:rPr>
                              <a:rPr lang="en-US" b="1" i="0" dirty="0" smtClean="0">
                                <a:sym typeface="Symbol"/>
                              </a:rPr>
                              <m:t> − </m:t>
                            </m:r>
                            <m:sSup>
                              <m:sSupPr>
                                <m:ctrlPr>
                                  <a:rPr lang="en-US" b="1" i="1" dirty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l-GR" b="1" dirty="0">
                                    <a:sym typeface="Symbol"/>
                                  </a:rPr>
                                  <m:t>ρ</m:t>
                                </m:r>
                              </m:e>
                              <m:sup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𝟐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(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𝟏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l-GR" b="1" dirty="0">
                            <a:sym typeface="Symbol"/>
                          </a:rPr>
                          <m:t>ρ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>
                    <a:sym typeface="Symbol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  <m:t>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sym typeface="Symbol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sym typeface="Symbol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sym typeface="Symbol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  <m:t>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b="0" dirty="0">
                    <a:sym typeface="Symbol"/>
                  </a:rPr>
                  <a:t> = 1.33</a:t>
                </a:r>
              </a:p>
              <a:p>
                <a:r>
                  <a:rPr lang="en-US" b="1" dirty="0">
                    <a:sym typeface="Symbol"/>
                  </a:rPr>
                  <a:t>E(v) = Estimated Average Total Time =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b="1" i="1" smtClean="0">
                        <a:latin typeface="Cambria Math" panose="02040503050406030204" pitchFamily="18" charset="0"/>
                        <a:sym typeface="Symbol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sym typeface="Symbol"/>
                      </a:rPr>
                      <m:t>−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  <m:r>
                      <m:rPr>
                        <m:nor/>
                      </m:rPr>
                      <a:rPr lang="en-US" b="1" i="0" dirty="0" smtClean="0">
                        <a:sym typeface="Symbol"/>
                      </a:rPr>
                      <m:t>)/(2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𝝁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𝟏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−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  <m:r>
                      <m:rPr>
                        <m:nor/>
                      </m:rPr>
                      <a:rPr lang="en-US" b="1" i="0" dirty="0" smtClean="0">
                        <a:sym typeface="Symbol"/>
                      </a:rPr>
                      <m:t>))</m:t>
                    </m:r>
                  </m:oMath>
                </a14:m>
                <a:r>
                  <a:rPr lang="en-US" b="1" dirty="0">
                    <a:sym typeface="Symbol"/>
                  </a:rPr>
                  <a:t> </a:t>
                </a:r>
                <a:r>
                  <a:rPr lang="en-US" dirty="0">
                    <a:sym typeface="Symbol"/>
                  </a:rPr>
                  <a:t>= 4 minutes</a:t>
                </a:r>
              </a:p>
              <a:p>
                <a:r>
                  <a:rPr lang="en-US" b="1" dirty="0">
                    <a:sym typeface="Symbol"/>
                  </a:rPr>
                  <a:t>E(w) = Estimated Average Wait Time =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  <m:r>
                      <m:rPr>
                        <m:nor/>
                      </m:rPr>
                      <a:rPr lang="en-US" b="1" i="0" dirty="0" smtClean="0">
                        <a:sym typeface="Symbol"/>
                      </a:rPr>
                      <m:t>/2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𝝁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𝟏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−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</m:oMath>
                </a14:m>
                <a:r>
                  <a:rPr lang="en-US" b="1" dirty="0">
                    <a:sym typeface="Symbol"/>
                  </a:rPr>
                  <a:t>) = </a:t>
                </a:r>
                <a:r>
                  <a:rPr lang="en-US" dirty="0">
                    <a:sym typeface="Symbol"/>
                  </a:rPr>
                  <a:t>2 minutes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E07B933-D766-4E35-B34B-E8354DC094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2959" y="3086489"/>
                <a:ext cx="7543801" cy="2782605"/>
              </a:xfrm>
              <a:blipFill>
                <a:blip r:embed="rId3"/>
                <a:stretch>
                  <a:fillRect l="-808" t="-3063" r="-9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D3E120C-09C4-4EAA-8F40-C03B45B319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492" y="1635732"/>
            <a:ext cx="4448829" cy="13091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CF38D8-04D6-4A8F-AA1D-4FA09C0E0D03}"/>
              </a:ext>
            </a:extLst>
          </p:cNvPr>
          <p:cNvSpPr txBox="1"/>
          <p:nvPr/>
        </p:nvSpPr>
        <p:spPr>
          <a:xfrm>
            <a:off x="978943" y="2382484"/>
            <a:ext cx="114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FBB9E-625D-478B-971B-6CF05CB24D6A}"/>
              </a:ext>
            </a:extLst>
          </p:cNvPr>
          <p:cNvSpPr txBox="1"/>
          <p:nvPr/>
        </p:nvSpPr>
        <p:spPr>
          <a:xfrm>
            <a:off x="6766559" y="2243984"/>
            <a:ext cx="123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Completed Request</a:t>
            </a:r>
          </a:p>
        </p:txBody>
      </p:sp>
    </p:spTree>
    <p:extLst>
      <p:ext uri="{BB962C8B-B14F-4D97-AF65-F5344CB8AC3E}">
        <p14:creationId xmlns:p14="http://schemas.microsoft.com/office/powerpoint/2010/main" val="980348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71EA3F-8ABD-41F4-BF2B-7E82E846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M/D/1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E07B933-D766-4E35-B34B-E8354DC094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2959" y="3086489"/>
                <a:ext cx="7543801" cy="278260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Starbucks customers arrive at a rate of 30 per hour and take 2 minutes to serve.</a:t>
                </a:r>
              </a:p>
              <a:p>
                <a:r>
                  <a:rPr lang="en-US" b="1" dirty="0">
                    <a:sym typeface="Symbol"/>
                  </a:rPr>
                  <a:t> = </a:t>
                </a:r>
                <a:r>
                  <a:rPr lang="en-US" b="1" dirty="0"/>
                  <a:t>30 customers/hour</a:t>
                </a:r>
                <a:r>
                  <a:rPr lang="en-US" dirty="0"/>
                  <a:t>; </a:t>
                </a:r>
                <a:r>
                  <a:rPr lang="en-US" b="1" dirty="0">
                    <a:sym typeface="Symbol"/>
                  </a:rPr>
                  <a:t> = 30 customers/hour; </a:t>
                </a:r>
                <a:r>
                  <a:rPr lang="el-GR" b="1" dirty="0">
                    <a:sym typeface="Symbol"/>
                  </a:rPr>
                  <a:t>ρ</a:t>
                </a:r>
                <a:r>
                  <a:rPr lang="en-US" b="1" dirty="0">
                    <a:sym typeface="Symbol"/>
                  </a:rPr>
                  <a:t> = 1</a:t>
                </a:r>
              </a:p>
              <a:p>
                <a:r>
                  <a:rPr lang="en-US" b="1" dirty="0">
                    <a:sym typeface="Symbol"/>
                  </a:rPr>
                  <a:t>E(m) = Estimated Average Queue Length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sym typeface="Symbol"/>
                              </a:rPr>
                              <m:t>𝟐</m:t>
                            </m:r>
                            <m:r>
                              <m:rPr>
                                <m:nor/>
                              </m:rPr>
                              <a:rPr lang="el-GR" b="1" dirty="0">
                                <a:sym typeface="Symbol"/>
                              </a:rPr>
                              <m:t>ρ</m:t>
                            </m:r>
                            <m:r>
                              <m:rPr>
                                <m:nor/>
                              </m:rPr>
                              <a:rPr lang="en-US" b="1" i="0" dirty="0" smtClean="0">
                                <a:sym typeface="Symbol"/>
                              </a:rPr>
                              <m:t> − </m:t>
                            </m:r>
                            <m:sSup>
                              <m:sSupPr>
                                <m:ctrlPr>
                                  <a:rPr lang="en-US" b="1" i="1" dirty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l-GR" b="1" dirty="0">
                                    <a:sym typeface="Symbol"/>
                                  </a:rPr>
                                  <m:t>ρ</m:t>
                                </m:r>
                              </m:e>
                              <m:sup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𝟐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(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𝟏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l-GR" b="1" dirty="0">
                            <a:sym typeface="Symbol"/>
                          </a:rPr>
                          <m:t>ρ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sym typeface="Symbol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>
                    <a:sym typeface="Symbol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  <m:t>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  <m:t>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/>
                              </a:rPr>
                              <m:t>1−1</m:t>
                            </m:r>
                          </m:e>
                        </m:d>
                      </m:den>
                    </m:f>
                  </m:oMath>
                </a14:m>
                <a:r>
                  <a:rPr lang="en-US" b="0" dirty="0">
                    <a:sym typeface="Symbol"/>
                  </a:rPr>
                  <a:t> = </a:t>
                </a:r>
                <a:r>
                  <a:rPr lang="en-US" dirty="0">
                    <a:sym typeface="Symbol"/>
                  </a:rPr>
                  <a:t>grows</a:t>
                </a:r>
              </a:p>
              <a:p>
                <a:r>
                  <a:rPr lang="en-US" b="1" dirty="0">
                    <a:sym typeface="Symbol"/>
                  </a:rPr>
                  <a:t>E(v) = Estimated Average Total Time =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b="1" i="1" smtClean="0">
                        <a:latin typeface="Cambria Math" panose="02040503050406030204" pitchFamily="18" charset="0"/>
                        <a:sym typeface="Symbol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sym typeface="Symbol"/>
                      </a:rPr>
                      <m:t>−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  <m:r>
                      <m:rPr>
                        <m:nor/>
                      </m:rPr>
                      <a:rPr lang="en-US" b="1" i="0" dirty="0" smtClean="0">
                        <a:sym typeface="Symbol"/>
                      </a:rPr>
                      <m:t>)/(2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𝝁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𝟏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−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  <m:r>
                      <m:rPr>
                        <m:nor/>
                      </m:rPr>
                      <a:rPr lang="en-US" b="1" i="0" dirty="0" smtClean="0">
                        <a:sym typeface="Symbol"/>
                      </a:rPr>
                      <m:t>))</m:t>
                    </m:r>
                  </m:oMath>
                </a14:m>
                <a:r>
                  <a:rPr lang="en-US" b="1" dirty="0">
                    <a:sym typeface="Symbol"/>
                  </a:rPr>
                  <a:t> </a:t>
                </a:r>
                <a:r>
                  <a:rPr lang="en-US" dirty="0">
                    <a:sym typeface="Symbol"/>
                  </a:rPr>
                  <a:t>= grows</a:t>
                </a:r>
              </a:p>
              <a:p>
                <a:r>
                  <a:rPr lang="en-US" b="1" dirty="0">
                    <a:sym typeface="Symbol"/>
                  </a:rPr>
                  <a:t>E(w) = Estimated Average Wait Time =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  <m:r>
                      <m:rPr>
                        <m:nor/>
                      </m:rPr>
                      <a:rPr lang="en-US" b="1" i="0" dirty="0" smtClean="0">
                        <a:sym typeface="Symbol"/>
                      </a:rPr>
                      <m:t>/2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𝝁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𝟏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−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</m:oMath>
                </a14:m>
                <a:r>
                  <a:rPr lang="en-US" b="1" dirty="0">
                    <a:sym typeface="Symbol"/>
                  </a:rPr>
                  <a:t>) = </a:t>
                </a:r>
                <a:r>
                  <a:rPr lang="en-US" dirty="0">
                    <a:sym typeface="Symbol"/>
                  </a:rPr>
                  <a:t>grows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E07B933-D766-4E35-B34B-E8354DC094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2959" y="3086489"/>
                <a:ext cx="7543801" cy="2782605"/>
              </a:xfrm>
              <a:blipFill>
                <a:blip r:embed="rId3"/>
                <a:stretch>
                  <a:fillRect l="-808" t="-2188" r="-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D3E120C-09C4-4EAA-8F40-C03B45B319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492" y="1635732"/>
            <a:ext cx="4448829" cy="13091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CF38D8-04D6-4A8F-AA1D-4FA09C0E0D03}"/>
              </a:ext>
            </a:extLst>
          </p:cNvPr>
          <p:cNvSpPr txBox="1"/>
          <p:nvPr/>
        </p:nvSpPr>
        <p:spPr>
          <a:xfrm>
            <a:off x="978943" y="2382484"/>
            <a:ext cx="114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FBB9E-625D-478B-971B-6CF05CB24D6A}"/>
              </a:ext>
            </a:extLst>
          </p:cNvPr>
          <p:cNvSpPr txBox="1"/>
          <p:nvPr/>
        </p:nvSpPr>
        <p:spPr>
          <a:xfrm>
            <a:off x="6766559" y="2243984"/>
            <a:ext cx="123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Completed Request</a:t>
            </a:r>
          </a:p>
        </p:txBody>
      </p:sp>
    </p:spTree>
    <p:extLst>
      <p:ext uri="{BB962C8B-B14F-4D97-AF65-F5344CB8AC3E}">
        <p14:creationId xmlns:p14="http://schemas.microsoft.com/office/powerpoint/2010/main" val="2709501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01458"/>
            <a:ext cx="6116489" cy="98367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Another Analysis Example:</a:t>
            </a:r>
            <a:br>
              <a:rPr lang="en-US" altLang="en-US" dirty="0"/>
            </a:br>
            <a:r>
              <a:rPr lang="en-US" altLang="en-US" dirty="0"/>
              <a:t> </a:t>
            </a:r>
            <a:r>
              <a:rPr lang="en-US" altLang="en-US" sz="2400" dirty="0"/>
              <a:t>Concurrent Pipelines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35896"/>
            <a:ext cx="7115175" cy="3783904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dirty="0"/>
              <a:t>Problem - </a:t>
            </a:r>
            <a:r>
              <a:rPr lang="en-US" b="1" dirty="0"/>
              <a:t>real-time latency requirements</a:t>
            </a:r>
            <a:r>
              <a:rPr lang="en-US" dirty="0"/>
              <a:t> for generated outputs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dirty="0"/>
              <a:t>The selected </a:t>
            </a:r>
            <a:r>
              <a:rPr lang="en-US" b="1" dirty="0"/>
              <a:t>pattern</a:t>
            </a:r>
            <a:r>
              <a:rPr lang="en-US" dirty="0"/>
              <a:t> - </a:t>
            </a:r>
            <a:r>
              <a:rPr lang="en-US" b="1" dirty="0"/>
              <a:t>multiple processes </a:t>
            </a:r>
            <a:r>
              <a:rPr lang="en-US" dirty="0"/>
              <a:t>arranged as </a:t>
            </a:r>
            <a:r>
              <a:rPr lang="en-US" b="1" dirty="0"/>
              <a:t>concurrent</a:t>
            </a:r>
            <a:r>
              <a:rPr lang="en-US" dirty="0"/>
              <a:t> </a:t>
            </a:r>
            <a:r>
              <a:rPr lang="en-US" b="1" dirty="0"/>
              <a:t>pipelines</a:t>
            </a:r>
          </a:p>
          <a:p>
            <a:pPr lvl="1" eaLnBrk="1" hangingPunct="1">
              <a:defRPr/>
            </a:pPr>
            <a:r>
              <a:rPr lang="en-US" b="1" dirty="0"/>
              <a:t>Pipe and filter</a:t>
            </a:r>
            <a:r>
              <a:rPr lang="en-US" dirty="0"/>
              <a:t>: a sequence of processes produces a final output by transforming a data stream</a:t>
            </a:r>
          </a:p>
          <a:p>
            <a:pPr lvl="1" eaLnBrk="1" hangingPunct="1">
              <a:defRPr/>
            </a:pPr>
            <a:r>
              <a:rPr lang="en-US" b="1" dirty="0"/>
              <a:t>Concurrent pipelines</a:t>
            </a:r>
            <a:r>
              <a:rPr lang="en-US" dirty="0"/>
              <a:t>: </a:t>
            </a:r>
            <a:r>
              <a:rPr lang="en-US" b="1" dirty="0"/>
              <a:t>multiple streams co-located</a:t>
            </a:r>
            <a:r>
              <a:rPr lang="en-US" dirty="0"/>
              <a:t> on a </a:t>
            </a:r>
            <a:r>
              <a:rPr lang="en-US" b="1" dirty="0"/>
              <a:t>single processor </a:t>
            </a:r>
          </a:p>
          <a:p>
            <a:pPr lvl="2" eaLnBrk="1" hangingPunct="1">
              <a:defRPr/>
            </a:pPr>
            <a:r>
              <a:rPr lang="en-US" dirty="0"/>
              <a:t>Real-time requirements on production of final outputs</a:t>
            </a:r>
            <a:endParaRPr lang="en-US" b="1" dirty="0"/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b="1" dirty="0"/>
              <a:t>Stimulus</a:t>
            </a:r>
            <a:r>
              <a:rPr lang="en-US" dirty="0"/>
              <a:t> - periodic or sporadic arrival of messages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b="1" dirty="0"/>
              <a:t>Response</a:t>
            </a:r>
            <a:r>
              <a:rPr lang="en-US" dirty="0"/>
              <a:t> - </a:t>
            </a:r>
            <a:r>
              <a:rPr lang="en-US" b="1" dirty="0"/>
              <a:t>worst-case latency </a:t>
            </a:r>
            <a:r>
              <a:rPr lang="en-US" dirty="0"/>
              <a:t>associated with processing a message</a:t>
            </a:r>
          </a:p>
          <a:p>
            <a:pPr eaLnBrk="1" hangingPunct="1">
              <a:lnSpc>
                <a:spcPct val="100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61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301680"/>
            <a:ext cx="7370763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895611" y="533400"/>
            <a:ext cx="5567102" cy="4812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Architectural Pattern</a:t>
            </a: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2790173" y="1880992"/>
            <a:ext cx="28860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 dirty="0"/>
              <a:t>Example Topology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371600" y="3276600"/>
            <a:ext cx="7048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/>
              <a:t>FIFO</a:t>
            </a:r>
          </a:p>
        </p:txBody>
      </p:sp>
    </p:spTree>
    <p:extLst>
      <p:ext uri="{BB962C8B-B14F-4D97-AF65-F5344CB8AC3E}">
        <p14:creationId xmlns:p14="http://schemas.microsoft.com/office/powerpoint/2010/main" val="114618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0050" y="302997"/>
            <a:ext cx="8532596" cy="98287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Performance Architectural Parameters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112000" cy="4122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Topology</a:t>
            </a:r>
            <a:r>
              <a:rPr lang="en-US" altLang="en-US" dirty="0"/>
              <a:t>: pipelines [a sequence of processes to be executed]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Preemption policy</a:t>
            </a:r>
            <a:r>
              <a:rPr lang="en-US" altLang="en-US" dirty="0"/>
              <a:t>: priority-based preemption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Execution time </a:t>
            </a:r>
            <a:r>
              <a:rPr lang="en-US" altLang="en-US" dirty="0"/>
              <a:t>for each process associated with processing each input: C</a:t>
            </a:r>
            <a:r>
              <a:rPr lang="en-US" altLang="en-US" baseline="-25000" dirty="0"/>
              <a:t>i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Prioritization strategy</a:t>
            </a:r>
            <a:r>
              <a:rPr lang="en-US" altLang="en-US" dirty="0"/>
              <a:t>: sequence of priorities in the pipeline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Process scheduling discipline</a:t>
            </a:r>
            <a:r>
              <a:rPr lang="en-US" altLang="en-US" dirty="0"/>
              <a:t>: fixed priority</a:t>
            </a:r>
          </a:p>
        </p:txBody>
      </p:sp>
    </p:spTree>
    <p:extLst>
      <p:ext uri="{BB962C8B-B14F-4D97-AF65-F5344CB8AC3E}">
        <p14:creationId xmlns:p14="http://schemas.microsoft.com/office/powerpoint/2010/main" val="162645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757825" y="457200"/>
            <a:ext cx="4555538" cy="101460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Analysis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Relate architecture pattern and tactic decisions to stimulus/response behavior</a:t>
            </a:r>
          </a:p>
          <a:p>
            <a:pPr eaLnBrk="1" hangingPunct="1"/>
            <a:r>
              <a:rPr lang="en-US" dirty="0"/>
              <a:t>Analysis focus – effects of </a:t>
            </a:r>
            <a:r>
              <a:rPr lang="en-US" b="1" dirty="0"/>
              <a:t>process prioritization strategy on end-to-end latency?</a:t>
            </a:r>
            <a:endParaRPr lang="en-US" altLang="en-US" dirty="0"/>
          </a:p>
          <a:p>
            <a:pPr eaLnBrk="1" hangingPunct="1"/>
            <a:r>
              <a:rPr lang="en-US" altLang="en-US" dirty="0"/>
              <a:t>Concurrent pipeline </a:t>
            </a:r>
            <a:r>
              <a:rPr lang="en-US" altLang="en-US" b="1" dirty="0"/>
              <a:t>formal</a:t>
            </a:r>
            <a:r>
              <a:rPr lang="en-US" altLang="en-US" dirty="0"/>
              <a:t> analysis:</a:t>
            </a:r>
          </a:p>
          <a:p>
            <a:pPr lvl="1" eaLnBrk="1" hangingPunct="1"/>
            <a:r>
              <a:rPr lang="en-US" altLang="en-US" b="1" dirty="0"/>
              <a:t>Computationally predict the end-to-end worst-case latency</a:t>
            </a:r>
          </a:p>
          <a:p>
            <a:pPr eaLnBrk="1" hangingPunct="1"/>
            <a:r>
              <a:rPr lang="en-US" altLang="en-US" b="1" dirty="0"/>
              <a:t>Informal</a:t>
            </a:r>
            <a:r>
              <a:rPr lang="en-US" altLang="en-US" dirty="0"/>
              <a:t> qualitative analysis heuristics</a:t>
            </a:r>
          </a:p>
          <a:p>
            <a:pPr lvl="1" eaLnBrk="1" hangingPunct="1"/>
            <a:r>
              <a:rPr lang="en-US" altLang="en-US" dirty="0"/>
              <a:t>Identify possible concurrent pipeline design issues based on experience</a:t>
            </a:r>
          </a:p>
        </p:txBody>
      </p:sp>
    </p:spTree>
    <p:extLst>
      <p:ext uri="{BB962C8B-B14F-4D97-AF65-F5344CB8AC3E}">
        <p14:creationId xmlns:p14="http://schemas.microsoft.com/office/powerpoint/2010/main" val="3339052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5915853" cy="1127342"/>
          </a:xfrm>
        </p:spPr>
        <p:txBody>
          <a:bodyPr>
            <a:normAutofit fontScale="90000"/>
          </a:bodyPr>
          <a:lstStyle/>
          <a:p>
            <a:r>
              <a:rPr lang="en-US" dirty="0"/>
              <a:t>Formal Analysis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900" dirty="0"/>
              <a:t>Compute the worst-case latency for an input message using the </a:t>
            </a:r>
            <a:r>
              <a:rPr lang="en-US" altLang="en-US" sz="1900" dirty="0" err="1"/>
              <a:t>i-th</a:t>
            </a:r>
            <a:r>
              <a:rPr lang="en-US" altLang="en-US" sz="1900" dirty="0"/>
              <a:t> pipeline</a:t>
            </a:r>
            <a:r>
              <a:rPr lang="en-US" altLang="en-US" sz="1900" b="1" dirty="0"/>
              <a:t> </a:t>
            </a:r>
          </a:p>
          <a:p>
            <a:pPr eaLnBrk="1" hangingPunct="1"/>
            <a:r>
              <a:rPr lang="en-US" altLang="en-US" sz="1900" b="1" dirty="0"/>
              <a:t>Analysis:</a:t>
            </a:r>
          </a:p>
          <a:p>
            <a:pPr lvl="1" eaLnBrk="1" hangingPunct="1"/>
            <a:r>
              <a:rPr lang="en-US" altLang="en-US" sz="1900" dirty="0"/>
              <a:t>Incremental processing of inputs</a:t>
            </a:r>
          </a:p>
          <a:p>
            <a:pPr lvl="1" eaLnBrk="1" hangingPunct="1"/>
            <a:r>
              <a:rPr lang="en-US" altLang="en-US" sz="1900" dirty="0"/>
              <a:t>Each process step has a fixed computational time</a:t>
            </a:r>
          </a:p>
          <a:p>
            <a:pPr lvl="1" eaLnBrk="1" hangingPunct="1"/>
            <a:r>
              <a:rPr lang="en-US" altLang="en-US" sz="1900" dirty="0"/>
              <a:t>Each process step executed by a different process with its own fixed priority</a:t>
            </a:r>
          </a:p>
          <a:p>
            <a:pPr lvl="1" eaLnBrk="1" hangingPunct="1"/>
            <a:r>
              <a:rPr lang="en-US" altLang="en-US" sz="1900" dirty="0"/>
              <a:t>Latency of a message traversing </a:t>
            </a:r>
            <a:r>
              <a:rPr lang="en-US" altLang="en-US" sz="1900" dirty="0" err="1"/>
              <a:t>i-th</a:t>
            </a:r>
            <a:r>
              <a:rPr lang="en-US" altLang="en-US" sz="1900" dirty="0"/>
              <a:t> pipeline depends on preemptive effect of the other pipelines</a:t>
            </a:r>
          </a:p>
          <a:p>
            <a:pPr lvl="1" eaLnBrk="1" hangingPunct="1"/>
            <a:r>
              <a:rPr lang="en-US" sz="2000" dirty="0"/>
              <a:t>Effective priority of a pipeline is strongly related to the lowest priority of all processes in the pipeline</a:t>
            </a:r>
          </a:p>
          <a:p>
            <a:pPr lvl="1" eaLnBrk="1" hangingPunct="1"/>
            <a:endParaRPr lang="en-US" altLang="en-US" sz="1900" dirty="0"/>
          </a:p>
          <a:p>
            <a:pPr lvl="1" eaLnBrk="1" hangingPunct="1"/>
            <a:endParaRPr lang="en-US" alt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089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79" y="380999"/>
            <a:ext cx="5395974" cy="6148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Latency Analysis</a:t>
            </a:r>
            <a:endParaRPr lang="en-US" altLang="en-US" sz="22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97277"/>
            <a:ext cx="8305800" cy="4648200"/>
          </a:xfrm>
        </p:spPr>
        <p:txBody>
          <a:bodyPr/>
          <a:lstStyle/>
          <a:p>
            <a:pPr eaLnBrk="1" hangingPunct="1"/>
            <a:r>
              <a:rPr lang="en-US" altLang="en-US" sz="1900" b="1" dirty="0"/>
              <a:t>Worst-case latency </a:t>
            </a:r>
            <a:r>
              <a:rPr lang="en-US" altLang="en-US" sz="1900" dirty="0"/>
              <a:t>for an input </a:t>
            </a:r>
            <a:r>
              <a:rPr lang="en-US" altLang="en-US" sz="1900" b="1" dirty="0"/>
              <a:t>message using the </a:t>
            </a:r>
            <a:r>
              <a:rPr lang="en-US" altLang="en-US" sz="1900" b="1" dirty="0" err="1"/>
              <a:t>i-th</a:t>
            </a:r>
            <a:r>
              <a:rPr lang="en-US" altLang="en-US" sz="1900" b="1" dirty="0"/>
              <a:t> pipeline </a:t>
            </a:r>
            <a:r>
              <a:rPr lang="en-US" altLang="en-US" sz="1900" dirty="0"/>
              <a:t>consisting of </a:t>
            </a:r>
            <a:r>
              <a:rPr lang="en-US" altLang="en-US" sz="1900" b="1" dirty="0"/>
              <a:t>processes P</a:t>
            </a:r>
            <a:r>
              <a:rPr lang="en-US" altLang="en-US" sz="1900" b="1" baseline="-25000" dirty="0"/>
              <a:t>i1</a:t>
            </a:r>
            <a:r>
              <a:rPr lang="en-US" altLang="en-US" sz="1900" b="1" dirty="0"/>
              <a:t>, P</a:t>
            </a:r>
            <a:r>
              <a:rPr lang="en-US" altLang="en-US" sz="1900" b="1" baseline="-25000" dirty="0"/>
              <a:t>i2</a:t>
            </a:r>
            <a:r>
              <a:rPr lang="en-US" altLang="en-US" sz="1900" b="1" dirty="0"/>
              <a:t>, …, </a:t>
            </a:r>
            <a:r>
              <a:rPr lang="en-US" altLang="en-US" sz="1900" b="1" dirty="0" err="1"/>
              <a:t>P</a:t>
            </a:r>
            <a:r>
              <a:rPr lang="en-US" altLang="en-US" sz="1900" b="1" baseline="-25000" dirty="0" err="1"/>
              <a:t>im</a:t>
            </a:r>
            <a:endParaRPr lang="en-US" altLang="en-US" sz="1900" b="1" baseline="-25000" dirty="0"/>
          </a:p>
          <a:p>
            <a:pPr lvl="1" eaLnBrk="1" hangingPunct="1"/>
            <a:r>
              <a:rPr lang="en-US" altLang="en-US" sz="1900" b="1" dirty="0"/>
              <a:t>Incremental processing of inputs</a:t>
            </a:r>
          </a:p>
          <a:p>
            <a:pPr lvl="1" eaLnBrk="1" hangingPunct="1"/>
            <a:r>
              <a:rPr lang="en-US" altLang="en-US" sz="1900" b="1" dirty="0"/>
              <a:t>Each increment </a:t>
            </a:r>
            <a:r>
              <a:rPr lang="en-US" altLang="en-US" sz="1900" dirty="0"/>
              <a:t>can be made by a </a:t>
            </a:r>
            <a:r>
              <a:rPr lang="en-US" altLang="en-US" sz="1900" b="1" dirty="0"/>
              <a:t>different process</a:t>
            </a:r>
            <a:r>
              <a:rPr lang="en-US" altLang="en-US" sz="1900" dirty="0"/>
              <a:t>, each executing at its </a:t>
            </a:r>
            <a:r>
              <a:rPr lang="en-US" altLang="en-US" sz="1900" b="1" dirty="0"/>
              <a:t>own fixed priority</a:t>
            </a:r>
          </a:p>
          <a:p>
            <a:pPr lvl="1" eaLnBrk="1" hangingPunct="1"/>
            <a:r>
              <a:rPr lang="en-US" altLang="en-US" sz="1900" b="1" dirty="0"/>
              <a:t>Latency</a:t>
            </a:r>
            <a:r>
              <a:rPr lang="en-US" altLang="en-US" sz="1900" dirty="0"/>
              <a:t> of a </a:t>
            </a:r>
            <a:r>
              <a:rPr lang="en-US" altLang="en-US" sz="1900" b="1" dirty="0"/>
              <a:t>message</a:t>
            </a:r>
            <a:r>
              <a:rPr lang="en-US" altLang="en-US" sz="1900" dirty="0"/>
              <a:t> traversing </a:t>
            </a:r>
            <a:r>
              <a:rPr lang="en-US" altLang="en-US" sz="1900" b="1" dirty="0" err="1"/>
              <a:t>i-th</a:t>
            </a:r>
            <a:r>
              <a:rPr lang="en-US" altLang="en-US" sz="1900" b="1" dirty="0"/>
              <a:t> pipeline depends</a:t>
            </a:r>
            <a:r>
              <a:rPr lang="en-US" altLang="en-US" sz="1900" dirty="0"/>
              <a:t> on </a:t>
            </a:r>
            <a:r>
              <a:rPr lang="en-US" altLang="en-US" sz="1900" b="1" dirty="0"/>
              <a:t>preemptive effect of the other pipelines</a:t>
            </a:r>
          </a:p>
          <a:p>
            <a:pPr lvl="2" eaLnBrk="1" hangingPunct="1"/>
            <a:r>
              <a:rPr lang="en-US" altLang="en-US" sz="1900" dirty="0"/>
              <a:t>Determine lowest priority process in the </a:t>
            </a:r>
            <a:r>
              <a:rPr lang="en-US" altLang="en-US" sz="1900" dirty="0" err="1"/>
              <a:t>i-th</a:t>
            </a:r>
            <a:r>
              <a:rPr lang="en-US" altLang="en-US" sz="1900" dirty="0"/>
              <a:t> pipeline,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endParaRPr lang="en-US" altLang="en-US" sz="1900" baseline="-25000" dirty="0"/>
          </a:p>
          <a:p>
            <a:pPr lvl="2" eaLnBrk="1" hangingPunct="1"/>
            <a:r>
              <a:rPr lang="en-US" altLang="en-US" sz="1900" dirty="0"/>
              <a:t>H = {pipelines that have </a:t>
            </a:r>
            <a:r>
              <a:rPr lang="en-US" altLang="en-US" sz="1900" i="1" dirty="0"/>
              <a:t>all</a:t>
            </a:r>
            <a:r>
              <a:rPr lang="en-US" altLang="en-US" sz="1900" dirty="0"/>
              <a:t> of their processes with priority greater than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dirty="0"/>
              <a:t> }</a:t>
            </a:r>
          </a:p>
          <a:p>
            <a:pPr lvl="2" eaLnBrk="1" hangingPunct="1"/>
            <a:r>
              <a:rPr lang="en-US" altLang="en-US" sz="1900" dirty="0"/>
              <a:t>HL = { pipelines that start with processes of priority greater than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dirty="0"/>
              <a:t> but eventually drop below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baseline="-25000" dirty="0"/>
              <a:t> </a:t>
            </a:r>
            <a:r>
              <a:rPr lang="en-US" altLang="en-US" sz="1900" dirty="0"/>
              <a:t>}</a:t>
            </a:r>
          </a:p>
          <a:p>
            <a:pPr lvl="2" eaLnBrk="1" hangingPunct="1"/>
            <a:r>
              <a:rPr lang="en-US" altLang="en-US" sz="1900" dirty="0"/>
              <a:t>LH  = { pipelines that start with processes of priority lower than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dirty="0"/>
              <a:t> but eventually rise above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baseline="-25000" dirty="0"/>
              <a:t> </a:t>
            </a:r>
            <a:r>
              <a:rPr lang="en-US" altLang="en-US" sz="1900" dirty="0"/>
              <a:t>}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z="1900" dirty="0"/>
          </a:p>
          <a:p>
            <a:pPr lvl="2" eaLnBrk="1" hangingPunct="1">
              <a:lnSpc>
                <a:spcPct val="80000"/>
              </a:lnSpc>
            </a:pPr>
            <a:endParaRPr lang="en-US" altLang="en-US" sz="1900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733668"/>
            <a:ext cx="76962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“Fixed Priority Scheduling of Periodic Tasks with Varying Execution Priority” , Klein, et al, IEEE Real Time Systems Symposium, 1991 </a:t>
            </a:r>
          </a:p>
        </p:txBody>
      </p:sp>
    </p:spTree>
    <p:extLst>
      <p:ext uri="{BB962C8B-B14F-4D97-AF65-F5344CB8AC3E}">
        <p14:creationId xmlns:p14="http://schemas.microsoft.com/office/powerpoint/2010/main" val="2259661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59" y="607512"/>
            <a:ext cx="6100129" cy="6783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Latency Analysis (continued)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/>
              <a:t>Calculate worst-case latency </a:t>
            </a:r>
            <a:r>
              <a:rPr lang="en-US" dirty="0"/>
              <a:t>for the </a:t>
            </a:r>
            <a:r>
              <a:rPr lang="en-US" dirty="0" err="1"/>
              <a:t>i-th</a:t>
            </a:r>
            <a:r>
              <a:rPr lang="en-US" dirty="0"/>
              <a:t> pipeline by iteratively applying the following until it stabilizes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Note sensitivity of pipeline’s latency to the priority of the lowest priority process in the pipeline under study (</a:t>
            </a:r>
            <a:r>
              <a:rPr lang="en-US" dirty="0" err="1"/>
              <a:t>LowP</a:t>
            </a:r>
            <a:r>
              <a:rPr lang="en-US" baseline="-25000" dirty="0" err="1"/>
              <a:t>i</a:t>
            </a:r>
            <a:r>
              <a:rPr lang="en-US" dirty="0"/>
              <a:t>), since it determines H, HL and LH </a:t>
            </a:r>
          </a:p>
          <a:p>
            <a:pPr eaLnBrk="1" hangingPunct="1">
              <a:defRPr/>
            </a:pPr>
            <a:r>
              <a:rPr lang="en-US" b="1" dirty="0"/>
              <a:t>Effective priority of a pipeline </a:t>
            </a:r>
            <a:r>
              <a:rPr lang="en-US" dirty="0"/>
              <a:t>is </a:t>
            </a:r>
            <a:r>
              <a:rPr lang="en-US" b="1" dirty="0"/>
              <a:t>strongly related</a:t>
            </a:r>
            <a:r>
              <a:rPr lang="en-US" dirty="0"/>
              <a:t> to the </a:t>
            </a:r>
            <a:r>
              <a:rPr lang="en-US" b="1" dirty="0"/>
              <a:t>lowest priority of all processes in the pipeline</a:t>
            </a:r>
          </a:p>
        </p:txBody>
      </p:sp>
      <p:pic>
        <p:nvPicPr>
          <p:cNvPr id="3379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667000"/>
            <a:ext cx="51689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0203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26926" y="828675"/>
            <a:ext cx="7066137" cy="79344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Qualitative Analysis and Design Heuristics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35270"/>
            <a:ext cx="7112000" cy="400832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Given awareness of latency performance sensitivity to prioritization strategy, ask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How does choice of priority assignment impact latency?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Is there another prioritization strategy to reduce latency?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Can the architecture design accommodate reprioritization?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Is the effect of reallocating functionality to process easily understood?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Assign higher priorities for shorter deadlines?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Focus on job with longest completion time, not just first job?</a:t>
            </a:r>
          </a:p>
        </p:txBody>
      </p:sp>
    </p:spTree>
    <p:extLst>
      <p:ext uri="{BB962C8B-B14F-4D97-AF65-F5344CB8AC3E}">
        <p14:creationId xmlns:p14="http://schemas.microsoft.com/office/powerpoint/2010/main" val="270378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76843-FC9B-4A2A-97E4-1C4694EA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vs</a:t>
            </a:r>
            <a:br>
              <a:rPr lang="en-US" dirty="0"/>
            </a:br>
            <a:r>
              <a:rPr lang="en-US" dirty="0"/>
              <a:t>Quantitative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8208E-450B-4A64-8B6D-5E2C8795F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Qualitative</a:t>
            </a:r>
            <a:r>
              <a:rPr lang="en-US" dirty="0"/>
              <a:t>: relating to, measuring, or measured by the quality of something rather than its quantity.</a:t>
            </a:r>
          </a:p>
          <a:p>
            <a:pPr lvl="1"/>
            <a:r>
              <a:rPr lang="en-US" dirty="0"/>
              <a:t>Tastes Great?  Less Filling?</a:t>
            </a:r>
          </a:p>
          <a:p>
            <a:pPr lvl="1"/>
            <a:r>
              <a:rPr lang="en-US" dirty="0" err="1"/>
              <a:t>myCourses</a:t>
            </a:r>
            <a:r>
              <a:rPr lang="en-US" dirty="0"/>
              <a:t> has a user friendly interface?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b="1" dirty="0"/>
              <a:t>Quantitative</a:t>
            </a:r>
            <a:r>
              <a:rPr lang="en-US" dirty="0"/>
              <a:t>:  relating to, measuring, or measured by the quantity of something rather than its quality.</a:t>
            </a:r>
          </a:p>
          <a:p>
            <a:pPr lvl="1"/>
            <a:r>
              <a:rPr lang="en-US" dirty="0"/>
              <a:t>Miller Lite beer is ___  on the International Bitterness Units scale.</a:t>
            </a:r>
          </a:p>
          <a:p>
            <a:pPr lvl="1"/>
            <a:r>
              <a:rPr lang="en-US" dirty="0" err="1"/>
              <a:t>myCourses</a:t>
            </a:r>
            <a:r>
              <a:rPr lang="en-US" dirty="0"/>
              <a:t> responds on average ___ milliseconds per user request.</a:t>
            </a:r>
          </a:p>
          <a:p>
            <a:pPr lvl="1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9E8FB4-4E76-4897-9408-226E7897A1A4}"/>
              </a:ext>
            </a:extLst>
          </p:cNvPr>
          <p:cNvGrpSpPr/>
          <p:nvPr/>
        </p:nvGrpSpPr>
        <p:grpSpPr>
          <a:xfrm>
            <a:off x="933158" y="3110133"/>
            <a:ext cx="4872280" cy="549384"/>
            <a:chOff x="1798319" y="1750421"/>
            <a:chExt cx="4981305" cy="61842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45CA1B7-4041-4EBD-A94A-D1A0069B91E5}"/>
                </a:ext>
              </a:extLst>
            </p:cNvPr>
            <p:cNvCxnSpPr/>
            <p:nvPr/>
          </p:nvCxnSpPr>
          <p:spPr>
            <a:xfrm>
              <a:off x="2229394" y="1802674"/>
              <a:ext cx="41278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05C13BD-9175-402A-A746-EF9BC4150C53}"/>
                </a:ext>
              </a:extLst>
            </p:cNvPr>
            <p:cNvSpPr/>
            <p:nvPr/>
          </p:nvSpPr>
          <p:spPr>
            <a:xfrm>
              <a:off x="2142308" y="1750422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66125AC-98A3-4CC4-913C-B33884C0EE07}"/>
                </a:ext>
              </a:extLst>
            </p:cNvPr>
            <p:cNvSpPr/>
            <p:nvPr/>
          </p:nvSpPr>
          <p:spPr>
            <a:xfrm>
              <a:off x="6339840" y="1767840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14A04F9-E1F3-47D3-A132-4C44FCE7C856}"/>
                </a:ext>
              </a:extLst>
            </p:cNvPr>
            <p:cNvSpPr/>
            <p:nvPr/>
          </p:nvSpPr>
          <p:spPr>
            <a:xfrm>
              <a:off x="4241074" y="1750422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8FC0E56-326A-4E99-A2AC-CC8EC746606C}"/>
                </a:ext>
              </a:extLst>
            </p:cNvPr>
            <p:cNvSpPr/>
            <p:nvPr/>
          </p:nvSpPr>
          <p:spPr>
            <a:xfrm>
              <a:off x="3191691" y="1750421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44BE8E-C052-43C3-9ED3-9828A4414FF4}"/>
                </a:ext>
              </a:extLst>
            </p:cNvPr>
            <p:cNvSpPr/>
            <p:nvPr/>
          </p:nvSpPr>
          <p:spPr>
            <a:xfrm>
              <a:off x="5290457" y="1759130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706EA75-3482-4904-B172-85F151F547E1}"/>
                </a:ext>
              </a:extLst>
            </p:cNvPr>
            <p:cNvSpPr txBox="1"/>
            <p:nvPr/>
          </p:nvSpPr>
          <p:spPr>
            <a:xfrm>
              <a:off x="1798319" y="1907177"/>
              <a:ext cx="7924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strongly</a:t>
              </a:r>
            </a:p>
            <a:p>
              <a:pPr algn="ctr"/>
              <a:r>
                <a:rPr lang="en-US" sz="1200" dirty="0"/>
                <a:t>agree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DEC831D-2714-4573-A535-542A2F607268}"/>
                </a:ext>
              </a:extLst>
            </p:cNvPr>
            <p:cNvSpPr txBox="1"/>
            <p:nvPr/>
          </p:nvSpPr>
          <p:spPr>
            <a:xfrm>
              <a:off x="5987144" y="1907176"/>
              <a:ext cx="7924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strongly</a:t>
              </a:r>
            </a:p>
            <a:p>
              <a:pPr algn="ctr"/>
              <a:r>
                <a:rPr lang="en-US" sz="1200" dirty="0"/>
                <a:t>disagree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6B224BB-91C2-4905-92D0-0D63FA10D78A}"/>
                </a:ext>
              </a:extLst>
            </p:cNvPr>
            <p:cNvSpPr txBox="1"/>
            <p:nvPr/>
          </p:nvSpPr>
          <p:spPr>
            <a:xfrm>
              <a:off x="2847702" y="1907176"/>
              <a:ext cx="7924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agree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0193F72-3B35-4758-A58F-535E8AA06608}"/>
                </a:ext>
              </a:extLst>
            </p:cNvPr>
            <p:cNvSpPr txBox="1"/>
            <p:nvPr/>
          </p:nvSpPr>
          <p:spPr>
            <a:xfrm>
              <a:off x="4937761" y="1898467"/>
              <a:ext cx="7924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disagree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CC18C7F-383D-4E7E-9208-A56871B63491}"/>
                </a:ext>
              </a:extLst>
            </p:cNvPr>
            <p:cNvSpPr txBox="1"/>
            <p:nvPr/>
          </p:nvSpPr>
          <p:spPr>
            <a:xfrm>
              <a:off x="3888378" y="1915994"/>
              <a:ext cx="7924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neutral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2879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F157-B1D6-4567-861B-FD01D847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Simplifying it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E674-A171-4549-8B97-E6998655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measurements must be:</a:t>
            </a:r>
          </a:p>
          <a:p>
            <a:r>
              <a:rPr lang="en-US" dirty="0"/>
              <a:t>- Important to the product</a:t>
            </a:r>
          </a:p>
          <a:p>
            <a:r>
              <a:rPr lang="en-US" dirty="0"/>
              <a:t>- Measurable</a:t>
            </a:r>
          </a:p>
          <a:p>
            <a:r>
              <a:rPr lang="en-US" dirty="0"/>
              <a:t>- Repeatable</a:t>
            </a:r>
          </a:p>
          <a:p>
            <a:r>
              <a:rPr lang="en-US" dirty="0"/>
              <a:t>- Collectible</a:t>
            </a:r>
          </a:p>
          <a:p>
            <a:r>
              <a:rPr lang="en-US" dirty="0"/>
              <a:t>In other words, don’t get so fancy that you can’t get reliable data</a:t>
            </a:r>
          </a:p>
          <a:p>
            <a:r>
              <a:rPr lang="en-US" dirty="0"/>
              <a:t>Keep your math SIMPLE, so your calculations can be reliably made as well!</a:t>
            </a:r>
          </a:p>
          <a:p>
            <a:r>
              <a:rPr lang="en-US" dirty="0"/>
              <a:t>e.g. For performance:  Keep a consistent input stream, run multiple times, take an average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42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BA4D-89B5-4386-878F-39E7A1CA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C6A78-A74F-446F-AD3B-F422AE724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Average time to process</a:t>
            </a:r>
          </a:p>
          <a:p>
            <a:r>
              <a:rPr lang="en-US" dirty="0"/>
              <a:t>Min/ Max time</a:t>
            </a:r>
          </a:p>
          <a:p>
            <a:r>
              <a:rPr lang="en-US" dirty="0"/>
              <a:t>Processing time per TYPE of activity (maybe there is a pattern to the type of processing work; esp. in document processing, database queries, image processing</a:t>
            </a:r>
          </a:p>
          <a:p>
            <a:r>
              <a:rPr lang="en-US" dirty="0"/>
              <a:t>- Document Processing: Time per document type</a:t>
            </a:r>
          </a:p>
          <a:p>
            <a:r>
              <a:rPr lang="en-US" dirty="0"/>
              <a:t>- DB: Time per query type, or per table</a:t>
            </a:r>
          </a:p>
          <a:p>
            <a:r>
              <a:rPr lang="en-US" dirty="0"/>
              <a:t>- Image Processing: Time per file format; time per image time (faces, scenery, …)</a:t>
            </a:r>
          </a:p>
        </p:txBody>
      </p:sp>
    </p:spTree>
    <p:extLst>
      <p:ext uri="{BB962C8B-B14F-4D97-AF65-F5344CB8AC3E}">
        <p14:creationId xmlns:p14="http://schemas.microsoft.com/office/powerpoint/2010/main" val="2258256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70559" y="457200"/>
            <a:ext cx="7740041" cy="12212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Tactics and Quantitative Analysis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066800" y="1853852"/>
            <a:ext cx="7543800" cy="4089748"/>
          </a:xfrm>
        </p:spPr>
        <p:txBody>
          <a:bodyPr/>
          <a:lstStyle/>
          <a:p>
            <a:r>
              <a:rPr lang="en-US" altLang="en-US" b="1" dirty="0"/>
              <a:t>Selecting</a:t>
            </a:r>
            <a:r>
              <a:rPr lang="en-US" altLang="en-US" dirty="0"/>
              <a:t> architectural patterns and tactics requires a lot of </a:t>
            </a:r>
            <a:r>
              <a:rPr lang="en-US" altLang="en-US" b="1" dirty="0"/>
              <a:t>qualitative decision making.  Qualitative is necessary, but insufficient!</a:t>
            </a:r>
          </a:p>
          <a:p>
            <a:r>
              <a:rPr lang="en-US" altLang="en-US" b="1" dirty="0"/>
              <a:t>Need to </a:t>
            </a:r>
            <a:r>
              <a:rPr lang="en-US" altLang="en-US" b="1" u="sng" dirty="0"/>
              <a:t>evaluate</a:t>
            </a:r>
            <a:r>
              <a:rPr lang="en-US" altLang="en-US" dirty="0"/>
              <a:t> design </a:t>
            </a:r>
            <a:r>
              <a:rPr lang="en-US" altLang="en-US" b="1" dirty="0"/>
              <a:t>decisions</a:t>
            </a:r>
            <a:r>
              <a:rPr lang="en-US" altLang="en-US" dirty="0"/>
              <a:t> and cross QA </a:t>
            </a:r>
            <a:r>
              <a:rPr lang="en-US" altLang="en-US" b="1" dirty="0"/>
              <a:t>tradeoffs</a:t>
            </a:r>
          </a:p>
          <a:p>
            <a:r>
              <a:rPr lang="en-US" altLang="en-US" b="1" dirty="0"/>
              <a:t>Qualitative analysis – </a:t>
            </a:r>
            <a:r>
              <a:rPr lang="en-US" altLang="en-US" dirty="0"/>
              <a:t>checklists, thought experiments</a:t>
            </a:r>
          </a:p>
          <a:p>
            <a:pPr lvl="1"/>
            <a:r>
              <a:rPr lang="en-US" altLang="en-US" dirty="0"/>
              <a:t>Informal discussion – requirements covered, what can go wrong?</a:t>
            </a:r>
          </a:p>
          <a:p>
            <a:r>
              <a:rPr lang="en-US" altLang="en-US" dirty="0"/>
              <a:t>Evaluation can benefit from </a:t>
            </a:r>
            <a:r>
              <a:rPr lang="en-US" altLang="en-US" b="1" u="sng" dirty="0"/>
              <a:t>quantitative</a:t>
            </a:r>
            <a:r>
              <a:rPr lang="en-US" altLang="en-US" b="1" dirty="0"/>
              <a:t> analysis</a:t>
            </a:r>
            <a:endParaRPr lang="en-US" altLang="en-US" dirty="0"/>
          </a:p>
          <a:p>
            <a:r>
              <a:rPr lang="en-US" altLang="en-US" dirty="0"/>
              <a:t>A more rigorous reasoning framework</a:t>
            </a:r>
          </a:p>
          <a:p>
            <a:r>
              <a:rPr lang="en-US" altLang="en-US" dirty="0"/>
              <a:t>Data, data, data!!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  <a:p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28196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6822" y="609600"/>
            <a:ext cx="7536740" cy="93736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Quantitative Analysis Guidance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26718" y="1853852"/>
            <a:ext cx="7707682" cy="424214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Need a </a:t>
            </a:r>
            <a:r>
              <a:rPr lang="en-US" altLang="en-US" sz="2300" b="1" dirty="0"/>
              <a:t>measurable quantitative characterization </a:t>
            </a:r>
            <a:r>
              <a:rPr lang="en-US" altLang="en-US" sz="2300" dirty="0"/>
              <a:t>of the </a:t>
            </a:r>
            <a:r>
              <a:rPr lang="en-US" altLang="en-US" sz="2300" b="1" dirty="0"/>
              <a:t>quality attribute</a:t>
            </a:r>
            <a:r>
              <a:rPr lang="en-US" altLang="en-US" sz="2300" dirty="0"/>
              <a:t> of concern</a:t>
            </a:r>
          </a:p>
          <a:p>
            <a:r>
              <a:rPr lang="en-US" altLang="en-US" dirty="0"/>
              <a:t>Derived from QA scenarios:</a:t>
            </a:r>
          </a:p>
          <a:p>
            <a:pPr lvl="1"/>
            <a:r>
              <a:rPr lang="en-US" altLang="en-US" dirty="0"/>
              <a:t>Stimulus, environment, response, response measure</a:t>
            </a:r>
          </a:p>
          <a:p>
            <a:r>
              <a:rPr lang="en-US" altLang="en-US" dirty="0"/>
              <a:t>Data sources - observations, experiments, modeling, or back-of-the-envelope estimates</a:t>
            </a:r>
          </a:p>
          <a:p>
            <a:pPr>
              <a:buFont typeface="Symbol" pitchFamily="18" charset="2"/>
              <a:buNone/>
            </a:pPr>
            <a:r>
              <a:rPr lang="en-US" altLang="en-US" b="1" dirty="0"/>
              <a:t>Examples:</a:t>
            </a:r>
          </a:p>
          <a:p>
            <a:r>
              <a:rPr lang="en-US" altLang="en-US" b="1" dirty="0"/>
              <a:t>Availability</a:t>
            </a:r>
            <a:r>
              <a:rPr lang="en-US" altLang="en-US" dirty="0"/>
              <a:t> – compute steady state availability</a:t>
            </a:r>
          </a:p>
          <a:p>
            <a:endParaRPr lang="en-US" altLang="en-US" dirty="0"/>
          </a:p>
          <a:p>
            <a:pPr>
              <a:buFont typeface="Symbol" pitchFamily="18" charset="2"/>
              <a:buNone/>
            </a:pPr>
            <a:endParaRPr lang="en-US" altLang="en-US" b="1" dirty="0"/>
          </a:p>
          <a:p>
            <a:r>
              <a:rPr lang="en-US" altLang="en-US" b="1" dirty="0"/>
              <a:t>Performance</a:t>
            </a:r>
            <a:r>
              <a:rPr lang="en-US" altLang="en-US" dirty="0"/>
              <a:t> – throughput, latency, utilization</a:t>
            </a:r>
          </a:p>
          <a:p>
            <a:endParaRPr lang="en-US" altLang="en-US" dirty="0"/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lvl="1" eaLnBrk="1" hangingPunct="1">
              <a:lnSpc>
                <a:spcPct val="80000"/>
              </a:lnSpc>
            </a:pPr>
            <a:endParaRPr lang="en-US" altLang="en-US" sz="1900" dirty="0"/>
          </a:p>
        </p:txBody>
      </p:sp>
      <p:grpSp>
        <p:nvGrpSpPr>
          <p:cNvPr id="26628" name="Group 3"/>
          <p:cNvGrpSpPr>
            <a:grpSpLocks/>
          </p:cNvGrpSpPr>
          <p:nvPr/>
        </p:nvGrpSpPr>
        <p:grpSpPr bwMode="auto">
          <a:xfrm>
            <a:off x="1752600" y="4190998"/>
            <a:ext cx="5862638" cy="1060509"/>
            <a:chOff x="1502304" y="4293097"/>
            <a:chExt cx="6094052" cy="1135415"/>
          </a:xfrm>
        </p:grpSpPr>
        <p:grpSp>
          <p:nvGrpSpPr>
            <p:cNvPr id="26629" name="Group 12"/>
            <p:cNvGrpSpPr>
              <a:grpSpLocks/>
            </p:cNvGrpSpPr>
            <p:nvPr/>
          </p:nvGrpSpPr>
          <p:grpSpPr bwMode="auto">
            <a:xfrm>
              <a:off x="1812535" y="4293097"/>
              <a:ext cx="5783821" cy="1135415"/>
              <a:chOff x="1596511" y="5157193"/>
              <a:chExt cx="5783821" cy="113541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596511" y="5157193"/>
                <a:ext cx="4429433" cy="75788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en-US" dirty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  <a:p>
                <a:pPr algn="ctr">
                  <a:defRPr/>
                </a:pPr>
                <a:r>
                  <a:rPr lang="en-US" sz="22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</a:rPr>
                  <a:t>                         </a:t>
                </a:r>
                <a:r>
                  <a:rPr lang="en-US" sz="2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</a:rPr>
                  <a:t>mean time to failure</a:t>
                </a: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124563" y="5877835"/>
                <a:ext cx="5255769" cy="0"/>
              </a:xfrm>
              <a:prstGeom prst="line">
                <a:avLst/>
              </a:prstGeom>
              <a:ln w="38100"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2282988" y="5864238"/>
                <a:ext cx="4823408" cy="42837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</a:rPr>
                  <a:t>mean time to failure + mean time to repair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502304" y="4797887"/>
              <a:ext cx="706270" cy="42490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l-GR" sz="22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α</a:t>
              </a:r>
              <a:r>
                <a:rPr lang="en-US" sz="22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 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7044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39244" y="457199"/>
            <a:ext cx="6011845" cy="820455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Queuing Network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4044667"/>
            <a:ext cx="7112000" cy="221815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cs typeface="Arial" pitchFamily="34" charset="0"/>
              </a:rPr>
              <a:t>Model the computer system as a network of queues associated with service centers</a:t>
            </a:r>
          </a:p>
          <a:p>
            <a:pPr lvl="1">
              <a:defRPr/>
            </a:pPr>
            <a:r>
              <a:rPr lang="en-US" dirty="0">
                <a:cs typeface="Arial" pitchFamily="34" charset="0"/>
              </a:rPr>
              <a:t>Servers</a:t>
            </a:r>
          </a:p>
          <a:p>
            <a:pPr lvl="1">
              <a:defRPr/>
            </a:pPr>
            <a:r>
              <a:rPr lang="en-US" dirty="0">
                <a:cs typeface="Arial" pitchFamily="34" charset="0"/>
              </a:rPr>
              <a:t>Networks</a:t>
            </a:r>
          </a:p>
          <a:p>
            <a:pPr lvl="1">
              <a:defRPr/>
            </a:pPr>
            <a:r>
              <a:rPr lang="en-US" dirty="0">
                <a:cs typeface="Arial" pitchFamily="34" charset="0"/>
              </a:rPr>
              <a:t>Process components</a:t>
            </a:r>
          </a:p>
          <a:p>
            <a:pPr>
              <a:defRPr/>
            </a:pPr>
            <a:r>
              <a:rPr lang="en-US" dirty="0">
                <a:cs typeface="Arial" pitchFamily="34" charset="0"/>
              </a:rPr>
              <a:t>Evaluate performance based on relatively simple equations derived from queuing theory</a:t>
            </a:r>
          </a:p>
          <a:p>
            <a:pPr>
              <a:defRPr/>
            </a:pPr>
            <a:endParaRPr lang="en-US" dirty="0">
              <a:cs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pic>
        <p:nvPicPr>
          <p:cNvPr id="27653" name="Picture 42" descr="Picture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94204"/>
            <a:ext cx="5962650" cy="217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10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209530"/>
            <a:ext cx="7112000" cy="288646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Estimate or measure the request arrival rate (</a:t>
            </a:r>
            <a:r>
              <a:rPr lang="en-US" dirty="0">
                <a:sym typeface="Symbol"/>
              </a:rPr>
              <a:t>)</a:t>
            </a:r>
            <a:r>
              <a:rPr lang="en-US" dirty="0"/>
              <a:t> and the service rate (service time per request, </a:t>
            </a:r>
            <a:r>
              <a:rPr lang="en-US" dirty="0">
                <a:sym typeface="Symbol"/>
              </a:rPr>
              <a:t></a:t>
            </a:r>
            <a:r>
              <a:rPr lang="en-US" dirty="0"/>
              <a:t>)</a:t>
            </a:r>
          </a:p>
          <a:p>
            <a:r>
              <a:rPr lang="en-US" dirty="0"/>
              <a:t>Solving simple equations yields performance measures:</a:t>
            </a:r>
          </a:p>
          <a:p>
            <a:pPr lvl="1"/>
            <a:r>
              <a:rPr lang="en-US" dirty="0"/>
              <a:t>Service center </a:t>
            </a:r>
            <a:r>
              <a:rPr lang="en-US" b="1" dirty="0"/>
              <a:t>utilization</a:t>
            </a:r>
            <a:r>
              <a:rPr lang="en-US" dirty="0"/>
              <a:t> (% busy)</a:t>
            </a:r>
          </a:p>
          <a:p>
            <a:pPr lvl="1"/>
            <a:r>
              <a:rPr lang="en-US" b="1" dirty="0"/>
              <a:t>Residence time</a:t>
            </a:r>
            <a:r>
              <a:rPr lang="en-US" dirty="0"/>
              <a:t> – average time spent at the service center (queuing + service); ~perceived response time</a:t>
            </a:r>
          </a:p>
          <a:p>
            <a:pPr lvl="1"/>
            <a:r>
              <a:rPr lang="en-US" b="1" dirty="0"/>
              <a:t>Queue length</a:t>
            </a:r>
          </a:p>
          <a:p>
            <a:pPr lvl="1"/>
            <a:r>
              <a:rPr lang="en-US" b="1" dirty="0"/>
              <a:t>Throughput</a:t>
            </a:r>
            <a:r>
              <a:rPr lang="en-US" dirty="0"/>
              <a:t> – rate requests pass through the service center</a:t>
            </a:r>
          </a:p>
          <a:p>
            <a:r>
              <a:rPr lang="en-US" dirty="0"/>
              <a:t>Run “what if” experiments by varying </a:t>
            </a:r>
            <a:r>
              <a:rPr lang="en-US" dirty="0">
                <a:sym typeface="Symbol"/>
              </a:rPr>
              <a:t> and </a:t>
            </a:r>
          </a:p>
          <a:p>
            <a:r>
              <a:rPr lang="en-US" dirty="0">
                <a:cs typeface="Arial" pitchFamily="34" charset="0"/>
              </a:rPr>
              <a:t>Tool: </a:t>
            </a:r>
            <a:r>
              <a:rPr lang="en-US" dirty="0">
                <a:hlinkClick r:id="rId3"/>
              </a:rPr>
              <a:t>http://jmt.sourceforge.net/</a:t>
            </a:r>
            <a:r>
              <a:rPr lang="en-US" dirty="0"/>
              <a:t> </a:t>
            </a:r>
            <a:endParaRPr lang="en-US" dirty="0"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71844"/>
          </a:xfrm>
        </p:spPr>
        <p:txBody>
          <a:bodyPr/>
          <a:lstStyle/>
          <a:p>
            <a:r>
              <a:rPr lang="en-US" altLang="en-US" dirty="0"/>
              <a:t>Queuing Network Analysis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13366" y="1752598"/>
            <a:ext cx="5486400" cy="1456932"/>
            <a:chOff x="1524000" y="1219200"/>
            <a:chExt cx="5486400" cy="1456932"/>
          </a:xfrm>
        </p:grpSpPr>
        <p:grpSp>
          <p:nvGrpSpPr>
            <p:cNvPr id="7" name="Group 6"/>
            <p:cNvGrpSpPr/>
            <p:nvPr/>
          </p:nvGrpSpPr>
          <p:grpSpPr>
            <a:xfrm>
              <a:off x="3505200" y="1371600"/>
              <a:ext cx="1295400" cy="914400"/>
              <a:chOff x="762000" y="1447800"/>
              <a:chExt cx="1295400" cy="914400"/>
            </a:xfrm>
          </p:grpSpPr>
          <p:sp>
            <p:nvSpPr>
              <p:cNvPr id="5" name="Right Bracket 4"/>
              <p:cNvSpPr/>
              <p:nvPr/>
            </p:nvSpPr>
            <p:spPr bwMode="auto">
              <a:xfrm>
                <a:off x="762000" y="1447800"/>
                <a:ext cx="381000" cy="914400"/>
              </a:xfrm>
              <a:prstGeom prst="rightBracke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2296" tIns="45720" rIns="82296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8413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Oval 5"/>
              <p:cNvSpPr/>
              <p:nvPr/>
            </p:nvSpPr>
            <p:spPr bwMode="auto">
              <a:xfrm>
                <a:off x="1143000" y="1447800"/>
                <a:ext cx="914400" cy="914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82296" tIns="45720" rIns="82296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8413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 bwMode="auto">
            <a:xfrm>
              <a:off x="2667000" y="1828800"/>
              <a:ext cx="7620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4953000" y="1828800"/>
              <a:ext cx="7620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524000" y="1447800"/>
              <a:ext cx="1687756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/>
                <a:t>Arriving request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2362200"/>
              <a:ext cx="80022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/>
                <a:t>Queue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34650" y="2362200"/>
              <a:ext cx="1656224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/>
                <a:t>Service center  i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0600" y="1219200"/>
              <a:ext cx="2209800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/>
                <a:t>Departing completed request</a:t>
              </a:r>
            </a:p>
          </p:txBody>
        </p:sp>
      </p:grpSp>
      <p:sp>
        <p:nvSpPr>
          <p:cNvPr id="16" name="Right Bracket 15"/>
          <p:cNvSpPr/>
          <p:nvPr/>
        </p:nvSpPr>
        <p:spPr bwMode="auto">
          <a:xfrm>
            <a:off x="6690366" y="1904998"/>
            <a:ext cx="381000" cy="914400"/>
          </a:xfrm>
          <a:prstGeom prst="rightBracke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296" tIns="45720" rIns="8229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841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071366" y="1904998"/>
            <a:ext cx="914400" cy="9144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82296" tIns="45720" rIns="8229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841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6004566" y="2362198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8138166" y="2362198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09166" y="1743668"/>
            <a:ext cx="12506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0" dirty="0"/>
              <a:t>. . 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5998923"/>
            <a:ext cx="4841390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/>
              <a:t>Quantitative System Performance</a:t>
            </a:r>
            <a:r>
              <a:rPr lang="en-US" sz="1600" b="0" dirty="0"/>
              <a:t>, </a:t>
            </a:r>
            <a:r>
              <a:rPr lang="en-US" sz="1600" b="0" dirty="0" err="1"/>
              <a:t>Lazowska</a:t>
            </a:r>
            <a:r>
              <a:rPr lang="en-US" sz="1600" b="0" dirty="0"/>
              <a:t>, et al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85566" y="2895598"/>
            <a:ext cx="800220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Queue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47566" y="2895598"/>
            <a:ext cx="1656224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Service center  j</a:t>
            </a:r>
          </a:p>
        </p:txBody>
      </p:sp>
    </p:spTree>
    <p:extLst>
      <p:ext uri="{BB962C8B-B14F-4D97-AF65-F5344CB8AC3E}">
        <p14:creationId xmlns:p14="http://schemas.microsoft.com/office/powerpoint/2010/main" val="132920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027134" y="294362"/>
            <a:ext cx="5823956" cy="998324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Queuing Network Analysis</a:t>
            </a:r>
            <a:br>
              <a:rPr lang="en-US" altLang="en-US" dirty="0"/>
            </a:br>
            <a:r>
              <a:rPr lang="en-US" altLang="en-US" sz="2400" dirty="0"/>
              <a:t>Sample Equations</a:t>
            </a: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5647" y="2048004"/>
            <a:ext cx="5334008" cy="397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29BC927-5E5F-4979-B3F8-3FE09FEDCA6A}"/>
                  </a:ext>
                </a:extLst>
              </p:cNvPr>
              <p:cNvSpPr/>
              <p:nvPr/>
            </p:nvSpPr>
            <p:spPr>
              <a:xfrm>
                <a:off x="5517860" y="5352833"/>
                <a:ext cx="21531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/>
                      </a:rPr>
                      <m:t>𝟐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/>
                      </a:rPr>
                      <m:t>−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  <m:r>
                      <m:rPr>
                        <m:nor/>
                      </m:rPr>
                      <a:rPr lang="en-US" b="1" dirty="0">
                        <a:sym typeface="Symbol"/>
                      </a:rPr>
                      <m:t>)/(2</m:t>
                    </m:r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𝝁</m:t>
                    </m:r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𝟏</m:t>
                    </m:r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−</m:t>
                    </m:r>
                    <m:r>
                      <m:rPr>
                        <m:nor/>
                      </m:rPr>
                      <a:rPr lang="el-GR" b="1" dirty="0">
                        <a:sym typeface="Symbol"/>
                      </a:rPr>
                      <m:t>ρ</m:t>
                    </m:r>
                    <m:r>
                      <m:rPr>
                        <m:nor/>
                      </m:rPr>
                      <a:rPr lang="en-US" b="1" dirty="0">
                        <a:sym typeface="Symbol"/>
                      </a:rPr>
                      <m:t>))</m:t>
                    </m:r>
                  </m:oMath>
                </a14:m>
                <a:r>
                  <a:rPr lang="en-US" b="1" dirty="0">
                    <a:sym typeface="Symbol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29BC927-5E5F-4979-B3F8-3FE09FEDCA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7860" y="5352833"/>
                <a:ext cx="2153154" cy="369332"/>
              </a:xfrm>
              <a:prstGeom prst="rect">
                <a:avLst/>
              </a:prstGeom>
              <a:blipFill>
                <a:blip r:embed="rId4"/>
                <a:stretch>
                  <a:fillRect l="-850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A48A7E-678D-427B-B2C0-ADA15F0A1AEB}"/>
              </a:ext>
            </a:extLst>
          </p:cNvPr>
          <p:cNvCxnSpPr/>
          <p:nvPr/>
        </p:nvCxnSpPr>
        <p:spPr>
          <a:xfrm>
            <a:off x="4249271" y="5577150"/>
            <a:ext cx="11510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802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71EA3F-8ABD-41F4-BF2B-7E82E846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Example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07B933-D766-4E35-B34B-E8354DC09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3086489"/>
            <a:ext cx="7543801" cy="2782605"/>
          </a:xfrm>
        </p:spPr>
        <p:txBody>
          <a:bodyPr/>
          <a:lstStyle/>
          <a:p>
            <a:r>
              <a:rPr lang="en-US" dirty="0"/>
              <a:t>Starbucks customers arrive at a rate of 20 per hour and take 2 minutes to serve.</a:t>
            </a:r>
          </a:p>
          <a:p>
            <a:r>
              <a:rPr lang="en-US" b="1" dirty="0">
                <a:sym typeface="Symbol"/>
              </a:rPr>
              <a:t> = </a:t>
            </a:r>
            <a:r>
              <a:rPr lang="en-US" b="1" dirty="0"/>
              <a:t>Service Rate = 60/2 = 30 customers per hour</a:t>
            </a:r>
          </a:p>
          <a:p>
            <a:r>
              <a:rPr lang="en-US" dirty="0"/>
              <a:t>What happens if the number of customers exceeds the service rate?</a:t>
            </a:r>
          </a:p>
          <a:p>
            <a:r>
              <a:rPr lang="en-US" b="1" dirty="0">
                <a:sym typeface="Symbol"/>
              </a:rPr>
              <a:t> = Average Arrival Rate – either measured or estimated </a:t>
            </a:r>
          </a:p>
          <a:p>
            <a:r>
              <a:rPr lang="en-US" dirty="0">
                <a:sym typeface="Symbol"/>
              </a:rPr>
              <a:t>When modeling queues, measurements are gathered and used to find a distribution that models the arrival rate.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3E120C-09C4-4EAA-8F40-C03B45B31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492" y="1635732"/>
            <a:ext cx="4448829" cy="13091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CF38D8-04D6-4A8F-AA1D-4FA09C0E0D03}"/>
              </a:ext>
            </a:extLst>
          </p:cNvPr>
          <p:cNvSpPr txBox="1"/>
          <p:nvPr/>
        </p:nvSpPr>
        <p:spPr>
          <a:xfrm>
            <a:off x="978943" y="2382484"/>
            <a:ext cx="114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FBB9E-625D-478B-971B-6CF05CB24D6A}"/>
              </a:ext>
            </a:extLst>
          </p:cNvPr>
          <p:cNvSpPr txBox="1"/>
          <p:nvPr/>
        </p:nvSpPr>
        <p:spPr>
          <a:xfrm>
            <a:off x="6766559" y="2243984"/>
            <a:ext cx="123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Completed Request</a:t>
            </a:r>
          </a:p>
        </p:txBody>
      </p:sp>
    </p:spTree>
    <p:extLst>
      <p:ext uri="{BB962C8B-B14F-4D97-AF65-F5344CB8AC3E}">
        <p14:creationId xmlns:p14="http://schemas.microsoft.com/office/powerpoint/2010/main" val="137516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71EA3F-8ABD-41F4-BF2B-7E82E846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Example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07B933-D766-4E35-B34B-E8354DC09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3086489"/>
            <a:ext cx="7543801" cy="2782605"/>
          </a:xfrm>
        </p:spPr>
        <p:txBody>
          <a:bodyPr/>
          <a:lstStyle/>
          <a:p>
            <a:r>
              <a:rPr lang="en-US" dirty="0"/>
              <a:t>Starbucks customers arrive at a rate of 20 per hour and take 2 minutes to serve.</a:t>
            </a:r>
          </a:p>
          <a:p>
            <a:r>
              <a:rPr lang="en-US" b="1" dirty="0">
                <a:sym typeface="Symbol"/>
              </a:rPr>
              <a:t> = </a:t>
            </a:r>
            <a:r>
              <a:rPr lang="en-US" b="1" dirty="0"/>
              <a:t>Service Rate = 30 customers per hour</a:t>
            </a:r>
            <a:endParaRPr lang="en-US" dirty="0"/>
          </a:p>
          <a:p>
            <a:r>
              <a:rPr lang="en-US" b="1" dirty="0">
                <a:sym typeface="Symbol"/>
              </a:rPr>
              <a:t> = Average Arrival Rate = 20 customers per hour</a:t>
            </a:r>
          </a:p>
          <a:p>
            <a:r>
              <a:rPr lang="el-GR" b="1" dirty="0">
                <a:sym typeface="Symbol"/>
              </a:rPr>
              <a:t>ρ</a:t>
            </a:r>
            <a:r>
              <a:rPr lang="en-US" b="1" dirty="0">
                <a:sym typeface="Symbol"/>
              </a:rPr>
              <a:t> = Utilization Rate = /  = 20/30 = 2/3 = 66%</a:t>
            </a:r>
            <a:endParaRPr lang="en-US" dirty="0">
              <a:sym typeface="Symbo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3E120C-09C4-4EAA-8F40-C03B45B31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492" y="1635732"/>
            <a:ext cx="4448829" cy="13091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CF38D8-04D6-4A8F-AA1D-4FA09C0E0D03}"/>
              </a:ext>
            </a:extLst>
          </p:cNvPr>
          <p:cNvSpPr txBox="1"/>
          <p:nvPr/>
        </p:nvSpPr>
        <p:spPr>
          <a:xfrm>
            <a:off x="978943" y="2382484"/>
            <a:ext cx="114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FBB9E-625D-478B-971B-6CF05CB24D6A}"/>
              </a:ext>
            </a:extLst>
          </p:cNvPr>
          <p:cNvSpPr txBox="1"/>
          <p:nvPr/>
        </p:nvSpPr>
        <p:spPr>
          <a:xfrm>
            <a:off x="6766559" y="2243984"/>
            <a:ext cx="123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Completed Request</a:t>
            </a:r>
          </a:p>
        </p:txBody>
      </p:sp>
    </p:spTree>
    <p:extLst>
      <p:ext uri="{BB962C8B-B14F-4D97-AF65-F5344CB8AC3E}">
        <p14:creationId xmlns:p14="http://schemas.microsoft.com/office/powerpoint/2010/main" val="23596865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17541</TotalTime>
  <Words>1531</Words>
  <Application>Microsoft Office PowerPoint</Application>
  <PresentationFormat>On-screen Show (4:3)</PresentationFormat>
  <Paragraphs>207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Symbol</vt:lpstr>
      <vt:lpstr>Times New Roman</vt:lpstr>
      <vt:lpstr>Retrospect</vt:lpstr>
      <vt:lpstr>Quantitative Analysis</vt:lpstr>
      <vt:lpstr>Qualitative vs Quantitative</vt:lpstr>
      <vt:lpstr>Tactics and Quantitative Analysis</vt:lpstr>
      <vt:lpstr>Quantitative Analysis Guidance</vt:lpstr>
      <vt:lpstr>Queuing Network Analysis</vt:lpstr>
      <vt:lpstr>Queuing Network Analysis</vt:lpstr>
      <vt:lpstr>Queuing Network Analysis Sample Equations</vt:lpstr>
      <vt:lpstr>Simple Example</vt:lpstr>
      <vt:lpstr>Simple Example</vt:lpstr>
      <vt:lpstr>M/D/1 Example</vt:lpstr>
      <vt:lpstr>M/D/1 Example</vt:lpstr>
      <vt:lpstr>Another Analysis Example:  Concurrent Pipelines</vt:lpstr>
      <vt:lpstr>Architectural Pattern</vt:lpstr>
      <vt:lpstr>Performance Architectural Parameters</vt:lpstr>
      <vt:lpstr>Analysis</vt:lpstr>
      <vt:lpstr>Formal Analysis Summary</vt:lpstr>
      <vt:lpstr>Latency Analysis</vt:lpstr>
      <vt:lpstr>Latency Analysis (continued)</vt:lpstr>
      <vt:lpstr>Qualitative Analysis and Design Heuristics</vt:lpstr>
      <vt:lpstr>Simplifying it …</vt:lpstr>
      <vt:lpstr>Simpler equations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William Stumbo</cp:lastModifiedBy>
  <cp:revision>318</cp:revision>
  <dcterms:created xsi:type="dcterms:W3CDTF">2008-08-31T22:21:19Z</dcterms:created>
  <dcterms:modified xsi:type="dcterms:W3CDTF">2023-03-22T12:44:32Z</dcterms:modified>
</cp:coreProperties>
</file>